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heme/theme3.xml" ContentType="application/vnd.openxmlformats-officedocument.them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1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2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3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4"/>
    <p:sldMasterId id="2147483728" r:id="rId5"/>
  </p:sldMasterIdLst>
  <p:notesMasterIdLst>
    <p:notesMasterId r:id="rId36"/>
  </p:notesMasterIdLst>
  <p:sldIdLst>
    <p:sldId id="261" r:id="rId6"/>
    <p:sldId id="360" r:id="rId7"/>
    <p:sldId id="623" r:id="rId8"/>
    <p:sldId id="624" r:id="rId9"/>
    <p:sldId id="630" r:id="rId10"/>
    <p:sldId id="557" r:id="rId11"/>
    <p:sldId id="631" r:id="rId12"/>
    <p:sldId id="632" r:id="rId13"/>
    <p:sldId id="633" r:id="rId14"/>
    <p:sldId id="634" r:id="rId15"/>
    <p:sldId id="635" r:id="rId16"/>
    <p:sldId id="636" r:id="rId17"/>
    <p:sldId id="637" r:id="rId18"/>
    <p:sldId id="641" r:id="rId19"/>
    <p:sldId id="642" r:id="rId20"/>
    <p:sldId id="614" r:id="rId21"/>
    <p:sldId id="583" r:id="rId22"/>
    <p:sldId id="640" r:id="rId23"/>
    <p:sldId id="628" r:id="rId24"/>
    <p:sldId id="643" r:id="rId25"/>
    <p:sldId id="627" r:id="rId26"/>
    <p:sldId id="638" r:id="rId27"/>
    <p:sldId id="629" r:id="rId28"/>
    <p:sldId id="626" r:id="rId29"/>
    <p:sldId id="625" r:id="rId30"/>
    <p:sldId id="584" r:id="rId31"/>
    <p:sldId id="645" r:id="rId32"/>
    <p:sldId id="609" r:id="rId33"/>
    <p:sldId id="602" r:id="rId34"/>
    <p:sldId id="297" r:id="rId35"/>
  </p:sldIdLst>
  <p:sldSz cx="16256000" cy="9144000"/>
  <p:notesSz cx="6858000" cy="9144000"/>
  <p:custDataLst>
    <p:tags r:id="rId3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mas Pluharik" initials="TP" lastIdx="1" clrIdx="0">
    <p:extLst>
      <p:ext uri="{19B8F6BF-5375-455C-9EA6-DF929625EA0E}">
        <p15:presenceInfo xmlns:p15="http://schemas.microsoft.com/office/powerpoint/2012/main" userId="a2ea037bbdb7e7c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8F5028-BAD6-044D-974C-41DF7277EF4D}" v="61" dt="2023-10-24T03:52:03.76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607"/>
    <p:restoredTop sz="94942"/>
  </p:normalViewPr>
  <p:slideViewPr>
    <p:cSldViewPr snapToGrid="0">
      <p:cViewPr varScale="1">
        <p:scale>
          <a:sx n="93" d="100"/>
          <a:sy n="93" d="100"/>
        </p:scale>
        <p:origin x="28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presProps" Target="pres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ags" Target="tags/tag1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microsoft.com/office/2015/10/relationships/revisionInfo" Target="revisionInfo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commentAuthors" Target="commentAuthors.xml"/></Relationships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3.png>
</file>

<file path=ppt/media/image4.png>
</file>

<file path=ppt/media/image5.jp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EB650D-F9D2-4CFB-A7B5-D2DEFDFF0683}" type="datetimeFigureOut">
              <a:rPr lang="cs-CZ" smtClean="0"/>
              <a:t>22.10.2023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C6636-B3A9-4B72-B276-D33512E0D4CF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36111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6636-B3A9-4B72-B276-D33512E0D4CF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7922513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910480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052243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787224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751376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15328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144669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25447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18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773489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19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348917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20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41077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6636-B3A9-4B72-B276-D33512E0D4CF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834934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21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023853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22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69738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23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47264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24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504413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25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19019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26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950875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27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058145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28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231362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29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33747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6636-B3A9-4B72-B276-D33512E0D4CF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37377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C6636-B3A9-4B72-B276-D33512E0D4CF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388153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47714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62754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755544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693630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89B2EA-7CA1-4D7E-AAD3-89DAC4A22EF0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8783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36000443"/>
              </p:ext>
            </p:extLst>
          </p:nvPr>
        </p:nvGraphicFramePr>
        <p:xfrm>
          <a:off x="2118" y="2118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10" name="Object 9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800" b="0" i="0" baseline="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" y="5776957"/>
            <a:ext cx="16260775" cy="2516143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/>
          </a:p>
        </p:txBody>
      </p:sp>
      <p:sp>
        <p:nvSpPr>
          <p:cNvPr id="7" name="Rectangle 6"/>
          <p:cNvSpPr/>
          <p:nvPr/>
        </p:nvSpPr>
        <p:spPr>
          <a:xfrm>
            <a:off x="797609" y="0"/>
            <a:ext cx="3680388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59025" y="5905744"/>
            <a:ext cx="9019823" cy="1401784"/>
          </a:xfrm>
        </p:spPr>
        <p:txBody>
          <a:bodyPr anchor="t" anchorCtr="0">
            <a:noAutofit/>
          </a:bodyPr>
          <a:lstStyle>
            <a:lvl1pPr algn="l">
              <a:defRPr sz="4800" spc="-133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59025" y="7565875"/>
            <a:ext cx="9019823" cy="688351"/>
          </a:xfrm>
        </p:spPr>
        <p:txBody>
          <a:bodyPr anchor="t">
            <a:normAutofit/>
          </a:bodyPr>
          <a:lstStyle>
            <a:lvl1pPr marL="0" indent="0" algn="l">
              <a:buNone/>
              <a:defRPr sz="2400" cap="none" spc="0" baseline="0">
                <a:solidFill>
                  <a:schemeClr val="tx1"/>
                </a:solidFill>
              </a:defRPr>
            </a:lvl1pPr>
            <a:lvl2pPr marL="609585" indent="0" algn="ctr">
              <a:buNone/>
              <a:defRPr sz="2933"/>
            </a:lvl2pPr>
            <a:lvl3pPr marL="1219170" indent="0" algn="ctr">
              <a:buNone/>
              <a:defRPr sz="2933"/>
            </a:lvl3pPr>
            <a:lvl4pPr marL="1828754" indent="0" algn="ctr">
              <a:buNone/>
              <a:defRPr sz="2667"/>
            </a:lvl4pPr>
            <a:lvl5pPr marL="2438339" indent="0" algn="ctr">
              <a:buNone/>
              <a:defRPr sz="2667"/>
            </a:lvl5pPr>
            <a:lvl6pPr marL="3047924" indent="0" algn="ctr">
              <a:buNone/>
              <a:defRPr sz="2667"/>
            </a:lvl6pPr>
            <a:lvl7pPr marL="3657509" indent="0" algn="ctr">
              <a:buNone/>
              <a:defRPr sz="2667"/>
            </a:lvl7pPr>
            <a:lvl8pPr marL="4267093" indent="0" algn="ctr">
              <a:buNone/>
              <a:defRPr sz="2667"/>
            </a:lvl8pPr>
            <a:lvl9pPr marL="4876678" indent="0" algn="ctr">
              <a:buNone/>
              <a:defRPr sz="2667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1311" y="8475134"/>
            <a:ext cx="3247404" cy="4868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71699" y="8475134"/>
            <a:ext cx="10766773" cy="48683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5077" y="5272516"/>
            <a:ext cx="1999871" cy="18603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462551" y="7323129"/>
            <a:ext cx="2304926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67" b="1">
                <a:solidFill>
                  <a:schemeClr val="bg1"/>
                </a:solidFill>
              </a:rPr>
              <a:t>CYWETA</a:t>
            </a:r>
          </a:p>
        </p:txBody>
      </p:sp>
    </p:spTree>
    <p:extLst>
      <p:ext uri="{BB962C8B-B14F-4D97-AF65-F5344CB8AC3E}">
        <p14:creationId xmlns:p14="http://schemas.microsoft.com/office/powerpoint/2010/main" val="3991028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8" y="2118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10" name="Object 9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800" b="0" i="0" baseline="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" y="5776957"/>
            <a:ext cx="16260775" cy="2516143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/>
          </a:p>
        </p:txBody>
      </p:sp>
      <p:sp>
        <p:nvSpPr>
          <p:cNvPr id="7" name="Rectangle 6"/>
          <p:cNvSpPr/>
          <p:nvPr/>
        </p:nvSpPr>
        <p:spPr>
          <a:xfrm>
            <a:off x="797609" y="0"/>
            <a:ext cx="3680388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59025" y="5905744"/>
            <a:ext cx="9019823" cy="1401784"/>
          </a:xfrm>
        </p:spPr>
        <p:txBody>
          <a:bodyPr anchor="t" anchorCtr="0">
            <a:noAutofit/>
          </a:bodyPr>
          <a:lstStyle>
            <a:lvl1pPr algn="l">
              <a:defRPr sz="4800" spc="-133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59025" y="7565875"/>
            <a:ext cx="9019823" cy="688351"/>
          </a:xfrm>
        </p:spPr>
        <p:txBody>
          <a:bodyPr anchor="t">
            <a:normAutofit/>
          </a:bodyPr>
          <a:lstStyle>
            <a:lvl1pPr marL="0" indent="0" algn="l">
              <a:buNone/>
              <a:defRPr sz="2400" cap="none" spc="0" baseline="0">
                <a:solidFill>
                  <a:schemeClr val="tx1"/>
                </a:solidFill>
              </a:defRPr>
            </a:lvl1pPr>
            <a:lvl2pPr marL="609585" indent="0" algn="ctr">
              <a:buNone/>
              <a:defRPr sz="2933"/>
            </a:lvl2pPr>
            <a:lvl3pPr marL="1219170" indent="0" algn="ctr">
              <a:buNone/>
              <a:defRPr sz="2933"/>
            </a:lvl3pPr>
            <a:lvl4pPr marL="1828754" indent="0" algn="ctr">
              <a:buNone/>
              <a:defRPr sz="2667"/>
            </a:lvl4pPr>
            <a:lvl5pPr marL="2438339" indent="0" algn="ctr">
              <a:buNone/>
              <a:defRPr sz="2667"/>
            </a:lvl5pPr>
            <a:lvl6pPr marL="3047924" indent="0" algn="ctr">
              <a:buNone/>
              <a:defRPr sz="2667"/>
            </a:lvl6pPr>
            <a:lvl7pPr marL="3657509" indent="0" algn="ctr">
              <a:buNone/>
              <a:defRPr sz="2667"/>
            </a:lvl7pPr>
            <a:lvl8pPr marL="4267093" indent="0" algn="ctr">
              <a:buNone/>
              <a:defRPr sz="2667"/>
            </a:lvl8pPr>
            <a:lvl9pPr marL="4876678" indent="0" algn="ctr">
              <a:buNone/>
              <a:defRPr sz="2667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91311" y="8475134"/>
            <a:ext cx="3247404" cy="4868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71699" y="8475134"/>
            <a:ext cx="10766773" cy="486833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5077" y="5272516"/>
            <a:ext cx="1999871" cy="186034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575337" y="7323129"/>
            <a:ext cx="2079351" cy="748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267" b="1">
                <a:solidFill>
                  <a:schemeClr val="bg1"/>
                </a:solidFill>
              </a:rPr>
              <a:t>C</a:t>
            </a:r>
            <a:r>
              <a:rPr lang="cs-CZ" sz="4267" b="1">
                <a:solidFill>
                  <a:schemeClr val="bg1"/>
                </a:solidFill>
              </a:rPr>
              <a:t>y</a:t>
            </a:r>
            <a:r>
              <a:rPr lang="en-US" sz="4267" b="1">
                <a:solidFill>
                  <a:schemeClr val="bg1"/>
                </a:solidFill>
              </a:rPr>
              <a:t>W</a:t>
            </a:r>
            <a:r>
              <a:rPr lang="cs-CZ" sz="4267" b="1">
                <a:solidFill>
                  <a:schemeClr val="bg1"/>
                </a:solidFill>
              </a:rPr>
              <a:t>e</a:t>
            </a:r>
            <a:r>
              <a:rPr lang="en-US" sz="4267" b="1">
                <a:solidFill>
                  <a:schemeClr val="bg1"/>
                </a:solidFill>
              </a:rPr>
              <a:t>T</a:t>
            </a:r>
            <a:r>
              <a:rPr lang="cs-CZ" sz="4267" b="1">
                <a:solidFill>
                  <a:schemeClr val="bg1"/>
                </a:solidFill>
              </a:rPr>
              <a:t>a</a:t>
            </a:r>
            <a:endParaRPr lang="en-US" sz="4267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5287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5153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8" y="2118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7866" b="0" i="0" baseline="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7275" y="3359888"/>
            <a:ext cx="13411197" cy="2711728"/>
          </a:xfrm>
        </p:spPr>
        <p:txBody>
          <a:bodyPr anchor="t" anchorCtr="0">
            <a:normAutofit/>
          </a:bodyPr>
          <a:lstStyle>
            <a:lvl1pPr>
              <a:defRPr sz="7866" b="0" spc="-133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7275" y="6230112"/>
            <a:ext cx="13411197" cy="1219200"/>
          </a:xfrm>
        </p:spPr>
        <p:txBody>
          <a:bodyPr anchor="t">
            <a:normAutofit/>
          </a:bodyPr>
          <a:lstStyle>
            <a:lvl1pPr marL="0" indent="0">
              <a:buNone/>
              <a:defRPr sz="2933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53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8196" y="2134446"/>
            <a:ext cx="7017488" cy="6096001"/>
          </a:xfr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8334" y="2134446"/>
            <a:ext cx="7230137" cy="6096001"/>
          </a:xfr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685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8196" y="2151375"/>
            <a:ext cx="7045841" cy="559725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2667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8196" y="2843940"/>
            <a:ext cx="7045841" cy="5364480"/>
          </a:xfr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131105" y="2154866"/>
            <a:ext cx="7307367" cy="563503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2667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131105" y="2843940"/>
            <a:ext cx="7307367" cy="5364480"/>
          </a:xfr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3365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5329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2801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8" y="2118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267" b="0" i="0" baseline="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8196" y="2119423"/>
            <a:ext cx="3779520" cy="3169920"/>
          </a:xfrm>
        </p:spPr>
        <p:txBody>
          <a:bodyPr anchor="t" anchorCtr="0">
            <a:normAutofit/>
          </a:bodyPr>
          <a:lstStyle>
            <a:lvl1pPr>
              <a:defRPr sz="4267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17096" y="2134445"/>
            <a:ext cx="10521376" cy="6088067"/>
          </a:xfr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8196" y="5254325"/>
            <a:ext cx="3779520" cy="296818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867">
                <a:solidFill>
                  <a:schemeClr val="tx1"/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412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2118" y="2118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267" b="0" i="0" baseline="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8196" y="2119424"/>
            <a:ext cx="3779520" cy="3169920"/>
          </a:xfrm>
        </p:spPr>
        <p:txBody>
          <a:bodyPr anchor="t" anchorCtr="0">
            <a:normAutofit/>
          </a:bodyPr>
          <a:lstStyle>
            <a:lvl1pPr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9484" y="2119424"/>
            <a:ext cx="10567344" cy="6159795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8196" y="5252768"/>
            <a:ext cx="3779520" cy="3026451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67">
                <a:solidFill>
                  <a:schemeClr val="tx1"/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4665469" y="8475134"/>
            <a:ext cx="7882023" cy="486833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29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396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21107795"/>
              </p:ext>
            </p:extLst>
          </p:nvPr>
        </p:nvGraphicFramePr>
        <p:xfrm>
          <a:off x="2118" y="2118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7866" b="0" i="0" baseline="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7275" y="3359888"/>
            <a:ext cx="13411197" cy="2711728"/>
          </a:xfrm>
        </p:spPr>
        <p:txBody>
          <a:bodyPr anchor="t" anchorCtr="0">
            <a:normAutofit/>
          </a:bodyPr>
          <a:lstStyle>
            <a:lvl1pPr>
              <a:defRPr sz="7866" b="0" spc="-133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7275" y="6230112"/>
            <a:ext cx="13411197" cy="1219200"/>
          </a:xfrm>
        </p:spPr>
        <p:txBody>
          <a:bodyPr anchor="t">
            <a:normAutofit/>
          </a:bodyPr>
          <a:lstStyle>
            <a:lvl1pPr marL="0" indent="0">
              <a:buNone/>
              <a:defRPr sz="2933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04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78196" y="2134446"/>
            <a:ext cx="7017488" cy="6096001"/>
          </a:xfr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8334" y="2134446"/>
            <a:ext cx="7230137" cy="6096001"/>
          </a:xfr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106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8196" y="2151375"/>
            <a:ext cx="7045841" cy="559725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2667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78196" y="2843940"/>
            <a:ext cx="7045841" cy="5364480"/>
          </a:xfr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131105" y="2154866"/>
            <a:ext cx="7307367" cy="563503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2667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131105" y="2843940"/>
            <a:ext cx="7307367" cy="5364480"/>
          </a:xfr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69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42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521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32998603"/>
              </p:ext>
            </p:extLst>
          </p:nvPr>
        </p:nvGraphicFramePr>
        <p:xfrm>
          <a:off x="2118" y="2118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267" b="0" i="0" baseline="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8196" y="2119423"/>
            <a:ext cx="3779520" cy="3169920"/>
          </a:xfrm>
        </p:spPr>
        <p:txBody>
          <a:bodyPr anchor="t" anchorCtr="0">
            <a:normAutofit/>
          </a:bodyPr>
          <a:lstStyle>
            <a:lvl1pPr>
              <a:defRPr sz="4267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17096" y="2134445"/>
            <a:ext cx="10521376" cy="6088067"/>
          </a:xfrm>
        </p:spPr>
        <p:txBody>
          <a:bodyPr/>
          <a:lstStyle>
            <a:lvl1pPr>
              <a:defRPr sz="2667"/>
            </a:lvl1pPr>
            <a:lvl2pPr>
              <a:defRPr sz="2400"/>
            </a:lvl2pPr>
            <a:lvl3pPr>
              <a:defRPr sz="2133"/>
            </a:lvl3pPr>
            <a:lvl4pPr>
              <a:defRPr sz="1867"/>
            </a:lvl4pPr>
            <a:lvl5pPr>
              <a:defRPr sz="1867"/>
            </a:lvl5pPr>
            <a:lvl6pPr>
              <a:defRPr sz="1867"/>
            </a:lvl6pPr>
            <a:lvl7pPr>
              <a:defRPr sz="1867"/>
            </a:lvl7pPr>
            <a:lvl8pPr>
              <a:defRPr sz="1867"/>
            </a:lvl8pPr>
            <a:lvl9pPr>
              <a:defRPr sz="18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8196" y="5254325"/>
            <a:ext cx="3779520" cy="296818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867">
                <a:solidFill>
                  <a:schemeClr val="tx1"/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735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36601235"/>
              </p:ext>
            </p:extLst>
          </p:nvPr>
        </p:nvGraphicFramePr>
        <p:xfrm>
          <a:off x="2118" y="2118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267" b="0" i="0" baseline="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8196" y="2119424"/>
            <a:ext cx="3779520" cy="3169920"/>
          </a:xfrm>
        </p:spPr>
        <p:txBody>
          <a:bodyPr anchor="t" anchorCtr="0">
            <a:normAutofit/>
          </a:bodyPr>
          <a:lstStyle>
            <a:lvl1pPr>
              <a:defRPr sz="4267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9484" y="2119424"/>
            <a:ext cx="10567344" cy="6159795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8196" y="5252768"/>
            <a:ext cx="3779520" cy="3026451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67">
                <a:solidFill>
                  <a:schemeClr val="tx1"/>
                </a:solidFill>
              </a:defRPr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C8509-560C-4AE9-9581-4DF09DA8494F}" type="datetimeFigureOut">
              <a:rPr lang="en-US" smtClean="0"/>
              <a:t>10/22/23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4665469" y="8475134"/>
            <a:ext cx="7882023" cy="486833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068F9-CF92-4923-B3C5-D89F6A4ADB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86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2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oleObject" Target="../embeddings/oleObject6.bin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ags" Target="../tags/tag13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tags" Target="../tags/tag12.xml"/><Relationship Id="rId5" Type="http://schemas.openxmlformats.org/officeDocument/2006/relationships/slideLayout" Target="../slideLayouts/slideLayout14.xml"/><Relationship Id="rId15" Type="http://schemas.openxmlformats.org/officeDocument/2006/relationships/image" Target="../media/image2.png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2000408935"/>
              </p:ext>
            </p:extLst>
          </p:nvPr>
        </p:nvGraphicFramePr>
        <p:xfrm>
          <a:off x="2118" y="2118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3" imgW="592" imgH="591" progId="TCLayout.ActiveDocument.1">
                  <p:embed/>
                </p:oleObj>
              </mc:Choice>
              <mc:Fallback>
                <p:oleObj name="think-cell Slide" r:id="rId13" imgW="592" imgH="591" progId="TCLayout.ActiveDocument.1">
                  <p:embed/>
                  <p:pic>
                    <p:nvPicPr>
                      <p:cNvPr id="9" name="Object 8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/>
          <p:cNvSpPr/>
          <p:nvPr>
            <p:custDataLst>
              <p:tags r:id="rId1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600" b="0" i="0" baseline="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0" y="127592"/>
            <a:ext cx="16266549" cy="1658633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/>
          </a:p>
        </p:txBody>
      </p:sp>
      <p:sp>
        <p:nvSpPr>
          <p:cNvPr id="7" name="Rectangle 6"/>
          <p:cNvSpPr/>
          <p:nvPr/>
        </p:nvSpPr>
        <p:spPr>
          <a:xfrm>
            <a:off x="141769" y="0"/>
            <a:ext cx="694660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8196" y="127592"/>
            <a:ext cx="14460277" cy="165863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8196" y="2155557"/>
            <a:ext cx="14460277" cy="582410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8196" y="8475134"/>
            <a:ext cx="302935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67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C086E59-9BCE-4650-9755-E10DC61B763E}" type="datetimeFigureOut">
              <a:rPr lang="cs-CZ" smtClean="0"/>
              <a:t>22.10.2023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49322" y="8475134"/>
            <a:ext cx="1128915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67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9359" y="8475133"/>
            <a:ext cx="56706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</a:defRPr>
            </a:lvl1pPr>
          </a:lstStyle>
          <a:p>
            <a:fld id="{9D0B3FBA-94C3-40E4-9DB4-9F4633D6E584}" type="slidenum">
              <a:rPr lang="cs-CZ" smtClean="0"/>
              <a:t>‹#›</a:t>
            </a:fld>
            <a:endParaRPr lang="cs-CZ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81436" y="241010"/>
            <a:ext cx="615323" cy="57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2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3600" kern="1200" spc="-8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34" indent="-243834" algn="l" defTabSz="1219170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Font typeface="Wingdings 2" pitchFamily="18" charset="2"/>
        <a:buChar char=""/>
        <a:defRPr sz="26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914377" indent="-243834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523962" indent="-243834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2133547" indent="-243834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743131" indent="-243834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/>
          <p:cNvGraphicFramePr>
            <a:graphicFrameLocks noChangeAspect="1"/>
          </p:cNvGraphicFramePr>
          <p:nvPr>
            <p:custDataLst>
              <p:tags r:id="rId11"/>
            </p:custDataLst>
            <p:extLst>
              <p:ext uri="{D42A27DB-BD31-4B8C-83A1-F6EECF244321}">
                <p14:modId xmlns:p14="http://schemas.microsoft.com/office/powerpoint/2010/main" val="2192968453"/>
              </p:ext>
            </p:extLst>
          </p:nvPr>
        </p:nvGraphicFramePr>
        <p:xfrm>
          <a:off x="2118" y="2118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3" imgW="592" imgH="591" progId="TCLayout.ActiveDocument.1">
                  <p:embed/>
                </p:oleObj>
              </mc:Choice>
              <mc:Fallback>
                <p:oleObj name="think-cell Slide" r:id="rId13" imgW="592" imgH="591" progId="TCLayout.ActiveDocument.1">
                  <p:embed/>
                  <p:pic>
                    <p:nvPicPr>
                      <p:cNvPr id="9" name="Object 8" hidden="1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/>
          <p:cNvSpPr/>
          <p:nvPr>
            <p:custDataLst>
              <p:tags r:id="rId12"/>
            </p:custDataLst>
          </p:nvPr>
        </p:nvSpPr>
        <p:spPr>
          <a:xfrm>
            <a:off x="0" y="0"/>
            <a:ext cx="211667" cy="211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4800" b="0" i="0" baseline="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0" y="127592"/>
            <a:ext cx="16266549" cy="1658633"/>
          </a:xfrm>
          <a:prstGeom prst="rect">
            <a:avLst/>
          </a:prstGeom>
          <a:solidFill>
            <a:srgbClr val="C8C8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/>
          </a:p>
        </p:txBody>
      </p:sp>
      <p:sp>
        <p:nvSpPr>
          <p:cNvPr id="7" name="Rectangle 6"/>
          <p:cNvSpPr/>
          <p:nvPr/>
        </p:nvSpPr>
        <p:spPr>
          <a:xfrm>
            <a:off x="141769" y="0"/>
            <a:ext cx="694660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24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8196" y="127592"/>
            <a:ext cx="14460277" cy="165863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8196" y="2155557"/>
            <a:ext cx="14460277" cy="582410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8196" y="8475134"/>
            <a:ext cx="3029357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67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4C086E59-9BCE-4650-9755-E10DC61B763E}" type="datetimeFigureOut">
              <a:rPr lang="cs-CZ" smtClean="0"/>
              <a:t>22.10.2023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49322" y="8475134"/>
            <a:ext cx="1128915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67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9359" y="8475133"/>
            <a:ext cx="567069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bg1"/>
                </a:solidFill>
              </a:defRPr>
            </a:lvl1pPr>
          </a:lstStyle>
          <a:p>
            <a:fld id="{9D0B3FBA-94C3-40E4-9DB4-9F4633D6E584}" type="slidenum">
              <a:rPr lang="cs-CZ" smtClean="0"/>
              <a:t>‹#›</a:t>
            </a:fld>
            <a:endParaRPr lang="cs-CZ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81436" y="241010"/>
            <a:ext cx="615323" cy="572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647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4800" kern="1200" spc="-8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34" indent="-243834" algn="l" defTabSz="1219170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Font typeface="Wingdings 2" pitchFamily="18" charset="2"/>
        <a:buChar char=""/>
        <a:defRPr sz="26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914377" indent="-243834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523962" indent="-243834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213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2133547" indent="-243834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743131" indent="-243834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333"/>
        </a:spcBef>
        <a:spcAft>
          <a:spcPts val="333"/>
        </a:spcAft>
        <a:buClr>
          <a:schemeClr val="accent1"/>
        </a:buClr>
        <a:buFont typeface="Wingdings 2" pitchFamily="18" charset="2"/>
        <a:buChar char=""/>
        <a:defRPr sz="1867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rustotal.com/gui/home/upload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image" Target="../media/image21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md3-designs.deviantart.com/art/Detective-Illustration-204769714" TargetMode="External"/><Relationship Id="rId13" Type="http://schemas.openxmlformats.org/officeDocument/2006/relationships/image" Target="../media/image7.jp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12" Type="http://schemas.openxmlformats.org/officeDocument/2006/relationships/hyperlink" Target="https://www.flickr.com/photos/theclimategroup/15429557055" TargetMode="External"/><Relationship Id="rId2" Type="http://schemas.openxmlformats.org/officeDocument/2006/relationships/tags" Target="../tags/tag27.xml"/><Relationship Id="rId16" Type="http://schemas.openxmlformats.org/officeDocument/2006/relationships/hyperlink" Target="http://commons.wikimedia.org/wiki/File:Police_officer_in_Granada,_Spain.jpg" TargetMode="External"/><Relationship Id="rId1" Type="http://schemas.openxmlformats.org/officeDocument/2006/relationships/tags" Target="../tags/tag26.xml"/><Relationship Id="rId6" Type="http://schemas.openxmlformats.org/officeDocument/2006/relationships/image" Target="../media/image1.emf"/><Relationship Id="rId11" Type="http://schemas.openxmlformats.org/officeDocument/2006/relationships/image" Target="../media/image6.jpg"/><Relationship Id="rId5" Type="http://schemas.openxmlformats.org/officeDocument/2006/relationships/oleObject" Target="../embeddings/oleObject13.bin"/><Relationship Id="rId15" Type="http://schemas.openxmlformats.org/officeDocument/2006/relationships/image" Target="../media/image8.jpeg"/><Relationship Id="rId10" Type="http://schemas.openxmlformats.org/officeDocument/2006/relationships/hyperlink" Target="https://www.mynextmove.org/profile/summary/11-3021.00" TargetMode="External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5.jpg"/><Relationship Id="rId14" Type="http://schemas.openxmlformats.org/officeDocument/2006/relationships/hyperlink" Target="http://www.sienanews.it/economia/cyber-risk-il-nuovo-driver-del-mercato-assicurativo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md3-designs.deviantart.com/art/Detective-Illustration-204769714" TargetMode="Externa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4.bin"/><Relationship Id="rId10" Type="http://schemas.openxmlformats.org/officeDocument/2006/relationships/hyperlink" Target="https://www.mynextmove.org/profile/summary/11-3021.00" TargetMode="External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5927D-C6CC-4D80-B6BA-7EE84C4910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27333" y="6103874"/>
            <a:ext cx="15688407" cy="1428751"/>
          </a:xfrm>
        </p:spPr>
        <p:txBody>
          <a:bodyPr>
            <a:noAutofit/>
          </a:bodyPr>
          <a:lstStyle/>
          <a:p>
            <a:r>
              <a:rPr lang="cs-CZ" sz="4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FORENSICS</a:t>
            </a:r>
          </a:p>
        </p:txBody>
      </p:sp>
      <p:pic>
        <p:nvPicPr>
          <p:cNvPr id="1026" name="Picture 2" descr="Univerzita obrany - Vysoké školy">
            <a:extLst>
              <a:ext uri="{FF2B5EF4-FFF2-40B4-BE49-F238E27FC236}">
                <a16:creationId xmlns:a16="http://schemas.microsoft.com/office/drawing/2014/main" id="{A2A6D7D9-7145-128C-5294-29CAF6805B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410" y="1397000"/>
            <a:ext cx="3175000" cy="31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6759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Containment and eradication / Recovery</a:t>
            </a:r>
            <a:endParaRPr lang="cs-CZ" b="1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385455" y="1925782"/>
            <a:ext cx="6742545" cy="6345381"/>
          </a:xfrm>
          <a:prstGeom prst="rect">
            <a:avLst/>
          </a:prstGeom>
          <a:solidFill>
            <a:schemeClr val="tx1"/>
          </a:solidFill>
        </p:spPr>
        <p:txBody>
          <a:bodyPr vert="horz" lIns="121920" tIns="60960" rIns="121920" bIns="6096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solidFill>
                  <a:schemeClr val="bg1"/>
                </a:solidFill>
              </a:rPr>
              <a:t>Activities leading  to initial containment and total eradication of the root cause of the incident</a:t>
            </a:r>
          </a:p>
          <a:p>
            <a:pPr algn="l"/>
            <a:endParaRPr lang="en-US" sz="3200" b="1" dirty="0">
              <a:solidFill>
                <a:schemeClr val="bg1"/>
              </a:solidFill>
            </a:endParaRP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Containment 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Eradication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Recovery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Validation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37F3B0-22FB-4206-E66F-531E5773E90A}"/>
              </a:ext>
            </a:extLst>
          </p:cNvPr>
          <p:cNvSpPr txBox="1">
            <a:spLocks/>
          </p:cNvSpPr>
          <p:nvPr/>
        </p:nvSpPr>
        <p:spPr>
          <a:xfrm>
            <a:off x="8695928" y="1953491"/>
            <a:ext cx="6742545" cy="6345381"/>
          </a:xfrm>
          <a:prstGeom prst="rect">
            <a:avLst/>
          </a:prstGeom>
          <a:solidFill>
            <a:schemeClr val="tx1"/>
          </a:solidFill>
        </p:spPr>
        <p:txBody>
          <a:bodyPr vert="horz" lIns="121920" tIns="60960" rIns="121920" bIns="6096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solidFill>
                  <a:schemeClr val="bg1"/>
                </a:solidFill>
              </a:rPr>
              <a:t>Reality: </a:t>
            </a:r>
          </a:p>
          <a:p>
            <a:pPr algn="l"/>
            <a:endParaRPr lang="en-US" sz="3200" b="1" dirty="0">
              <a:solidFill>
                <a:schemeClr val="bg1"/>
              </a:solidFill>
            </a:endParaRP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Containment is not super effective on complex attackers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Eradication is usually done by complete rework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Slow or too fast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Very low intensity</a:t>
            </a:r>
          </a:p>
          <a:p>
            <a:pPr marL="609585" indent="-609585" algn="l">
              <a:buAutoNum type="arabicParenR"/>
            </a:pP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941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Preparation – missing BCM culture</a:t>
            </a:r>
            <a:endParaRPr lang="cs-CZ" b="1" dirty="0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000CCDE6-E9DF-50B3-4898-729762691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065" y="2127248"/>
            <a:ext cx="10186537" cy="6889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81434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Lessons learning and sharing</a:t>
            </a:r>
            <a:endParaRPr lang="cs-CZ" b="1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385455" y="1925782"/>
            <a:ext cx="6742545" cy="6345381"/>
          </a:xfrm>
          <a:prstGeom prst="rect">
            <a:avLst/>
          </a:prstGeom>
          <a:solidFill>
            <a:schemeClr val="tx1"/>
          </a:solidFill>
        </p:spPr>
        <p:txBody>
          <a:bodyPr vert="horz" lIns="121920" tIns="60960" rIns="121920" bIns="6096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solidFill>
                  <a:schemeClr val="bg1"/>
                </a:solidFill>
              </a:rPr>
              <a:t>Activities leading  for long term welfare of the community via information sharing</a:t>
            </a:r>
          </a:p>
          <a:p>
            <a:pPr algn="l"/>
            <a:endParaRPr lang="en-US" sz="3200" b="1" dirty="0">
              <a:solidFill>
                <a:schemeClr val="bg1"/>
              </a:solidFill>
            </a:endParaRP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Mandatory reporting 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Community reporting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Industry reporting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Lessons learned and remediation reports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37F3B0-22FB-4206-E66F-531E5773E90A}"/>
              </a:ext>
            </a:extLst>
          </p:cNvPr>
          <p:cNvSpPr txBox="1">
            <a:spLocks/>
          </p:cNvSpPr>
          <p:nvPr/>
        </p:nvSpPr>
        <p:spPr>
          <a:xfrm>
            <a:off x="8695928" y="1953491"/>
            <a:ext cx="6742545" cy="6345381"/>
          </a:xfrm>
          <a:prstGeom prst="rect">
            <a:avLst/>
          </a:prstGeom>
          <a:solidFill>
            <a:schemeClr val="tx1"/>
          </a:solidFill>
        </p:spPr>
        <p:txBody>
          <a:bodyPr vert="horz" lIns="121920" tIns="60960" rIns="121920" bIns="6096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solidFill>
                  <a:schemeClr val="bg1"/>
                </a:solidFill>
              </a:rPr>
              <a:t>Reality: </a:t>
            </a:r>
          </a:p>
          <a:p>
            <a:pPr algn="l"/>
            <a:endParaRPr lang="en-US" sz="3200" b="1" dirty="0">
              <a:solidFill>
                <a:schemeClr val="bg1"/>
              </a:solidFill>
            </a:endParaRP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Only what is required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If there is a time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Usually 1 out of 10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Done by the external party</a:t>
            </a:r>
          </a:p>
          <a:p>
            <a:pPr algn="l"/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154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Alternative forensic situations</a:t>
            </a:r>
            <a:endParaRPr lang="cs-CZ" b="1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399310" y="2798619"/>
            <a:ext cx="6728690" cy="6345381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 algn="l">
              <a:buAutoNum type="arabicParenR"/>
            </a:pPr>
            <a:r>
              <a:rPr lang="en-US" sz="3200" b="1" dirty="0"/>
              <a:t>You identify incident / event</a:t>
            </a:r>
          </a:p>
          <a:p>
            <a:pPr marL="514350" indent="-514350" algn="l">
              <a:buAutoNum type="arabicParenR"/>
            </a:pPr>
            <a:r>
              <a:rPr lang="en-US" sz="3200" b="1" dirty="0"/>
              <a:t>You are investigating complex set of incidents</a:t>
            </a:r>
          </a:p>
          <a:p>
            <a:pPr marL="514350" indent="-514350" algn="l">
              <a:buAutoNum type="arabicParenR"/>
            </a:pPr>
            <a:r>
              <a:rPr lang="en-US" sz="3200" b="1" dirty="0"/>
              <a:t>You are investigating organization responsible for incidents</a:t>
            </a:r>
          </a:p>
          <a:p>
            <a:pPr marL="514350" indent="-514350" algn="l">
              <a:buAutoNum type="arabicParenR"/>
            </a:pPr>
            <a:r>
              <a:rPr lang="en-US" sz="3200" b="1" dirty="0"/>
              <a:t>You are investigating behavior of the users which might be related to the incident</a:t>
            </a:r>
          </a:p>
          <a:p>
            <a:pPr marL="514350" indent="-514350" algn="l">
              <a:buAutoNum type="arabicParenR"/>
            </a:pPr>
            <a:r>
              <a:rPr lang="en-US" sz="3200" b="1"/>
              <a:t>Incidents are HW / SW </a:t>
            </a:r>
            <a:endParaRPr lang="en-US" sz="3200" b="1" dirty="0"/>
          </a:p>
          <a:p>
            <a:pPr marL="514350" indent="-514350" algn="l">
              <a:buAutoNum type="arabicParenR"/>
            </a:pPr>
            <a:endParaRPr lang="en-US" sz="3200" b="1" dirty="0"/>
          </a:p>
          <a:p>
            <a:pPr marL="514350" indent="-514350" algn="l">
              <a:buAutoNum type="arabicParenR"/>
            </a:pPr>
            <a:endParaRPr lang="en-US" sz="3200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41A876F-0FF7-649C-EBD2-3C6002DD3C7D}"/>
              </a:ext>
            </a:extLst>
          </p:cNvPr>
          <p:cNvSpPr txBox="1">
            <a:spLocks/>
          </p:cNvSpPr>
          <p:nvPr/>
        </p:nvSpPr>
        <p:spPr>
          <a:xfrm>
            <a:off x="8695928" y="1953491"/>
            <a:ext cx="6742545" cy="6345381"/>
          </a:xfrm>
          <a:prstGeom prst="rect">
            <a:avLst/>
          </a:prstGeom>
          <a:solidFill>
            <a:schemeClr val="tx1"/>
          </a:solidFill>
        </p:spPr>
        <p:txBody>
          <a:bodyPr vert="horz" lIns="121920" tIns="60960" rIns="121920" bIns="6096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Collected data integrity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Critical thinking approach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All options are valid till proved otherwise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Communication rules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Guesses and hunches has to be handled carefully</a:t>
            </a:r>
          </a:p>
        </p:txBody>
      </p:sp>
    </p:spTree>
    <p:extLst>
      <p:ext uri="{BB962C8B-B14F-4D97-AF65-F5344CB8AC3E}">
        <p14:creationId xmlns:p14="http://schemas.microsoft.com/office/powerpoint/2010/main" val="2538142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err="1"/>
              <a:t>Common</a:t>
            </a:r>
            <a:r>
              <a:rPr lang="cs-CZ" b="1" dirty="0"/>
              <a:t> </a:t>
            </a:r>
            <a:r>
              <a:rPr lang="cs-CZ" b="1" dirty="0" err="1"/>
              <a:t>issues</a:t>
            </a:r>
            <a:endParaRPr lang="cs-CZ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41A876F-0FF7-649C-EBD2-3C6002DD3C7D}"/>
              </a:ext>
            </a:extLst>
          </p:cNvPr>
          <p:cNvSpPr txBox="1">
            <a:spLocks/>
          </p:cNvSpPr>
          <p:nvPr/>
        </p:nvSpPr>
        <p:spPr>
          <a:xfrm>
            <a:off x="2812474" y="1953491"/>
            <a:ext cx="12626000" cy="6345381"/>
          </a:xfrm>
          <a:prstGeom prst="rect">
            <a:avLst/>
          </a:prstGeom>
          <a:solidFill>
            <a:schemeClr val="tx1"/>
          </a:solidFill>
        </p:spPr>
        <p:txBody>
          <a:bodyPr vert="horz" lIns="121920" tIns="60960" rIns="121920" bIns="6096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Called too late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Lack of logs and supporting data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Compromise of integrity of the forensic data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Active destruction of the evidence (accidental)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Lack of communication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Local and global infighting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Lack of internal processes</a:t>
            </a:r>
          </a:p>
        </p:txBody>
      </p:sp>
    </p:spTree>
    <p:extLst>
      <p:ext uri="{BB962C8B-B14F-4D97-AF65-F5344CB8AC3E}">
        <p14:creationId xmlns:p14="http://schemas.microsoft.com/office/powerpoint/2010/main" val="31953562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b="1" dirty="0" err="1"/>
              <a:t>Common</a:t>
            </a:r>
            <a:r>
              <a:rPr lang="cs-CZ" b="1" dirty="0"/>
              <a:t> </a:t>
            </a:r>
            <a:r>
              <a:rPr lang="cs-CZ" b="1" dirty="0" err="1"/>
              <a:t>issues</a:t>
            </a:r>
            <a:r>
              <a:rPr lang="cs-CZ" b="1" dirty="0"/>
              <a:t> - </a:t>
            </a:r>
            <a:r>
              <a:rPr lang="cs-CZ" b="1" dirty="0" err="1"/>
              <a:t>excercise</a:t>
            </a:r>
            <a:endParaRPr lang="cs-CZ" b="1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41A876F-0FF7-649C-EBD2-3C6002DD3C7D}"/>
              </a:ext>
            </a:extLst>
          </p:cNvPr>
          <p:cNvSpPr txBox="1">
            <a:spLocks/>
          </p:cNvSpPr>
          <p:nvPr/>
        </p:nvSpPr>
        <p:spPr>
          <a:xfrm>
            <a:off x="2812474" y="1953491"/>
            <a:ext cx="12626000" cy="6345381"/>
          </a:xfrm>
          <a:prstGeom prst="rect">
            <a:avLst/>
          </a:prstGeom>
          <a:solidFill>
            <a:schemeClr val="tx1"/>
          </a:solidFill>
        </p:spPr>
        <p:txBody>
          <a:bodyPr vert="horz" lIns="121920" tIns="60960" rIns="121920" bIns="6096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Called too late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Lack of logs and supporting data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Compromise of integrity of the forensic data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Active destruction of the evidence (accidental)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Lack of communication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Local and global infighting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Lack of internal processes</a:t>
            </a:r>
          </a:p>
        </p:txBody>
      </p:sp>
    </p:spTree>
    <p:extLst>
      <p:ext uri="{BB962C8B-B14F-4D97-AF65-F5344CB8AC3E}">
        <p14:creationId xmlns:p14="http://schemas.microsoft.com/office/powerpoint/2010/main" val="28051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Break 15 min</a:t>
            </a:r>
            <a:endParaRPr lang="cs-CZ" b="1" dirty="0"/>
          </a:p>
        </p:txBody>
      </p:sp>
      <p:pic>
        <p:nvPicPr>
          <p:cNvPr id="1026" name="Picture 2" descr="Breaks GIFs - Get the best gif on GIFER">
            <a:extLst>
              <a:ext uri="{FF2B5EF4-FFF2-40B4-BE49-F238E27FC236}">
                <a16:creationId xmlns:a16="http://schemas.microsoft.com/office/drawing/2014/main" id="{8587A13B-5EB2-CF74-1CED-CF7C93AE1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7676" y="2599450"/>
            <a:ext cx="7595689" cy="5696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1339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Windows processes</a:t>
            </a:r>
            <a:endParaRPr lang="cs-CZ" b="1" dirty="0"/>
          </a:p>
        </p:txBody>
      </p:sp>
      <p:pic>
        <p:nvPicPr>
          <p:cNvPr id="5122" name="Picture 2" descr="Windows Task Manager: The Complete Guide">
            <a:extLst>
              <a:ext uri="{FF2B5EF4-FFF2-40B4-BE49-F238E27FC236}">
                <a16:creationId xmlns:a16="http://schemas.microsoft.com/office/drawing/2014/main" id="{C962939A-DFCD-50AF-B672-C4B82F72F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3409" y="2051627"/>
            <a:ext cx="9258300" cy="6523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8501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Antivirus console</a:t>
            </a:r>
            <a:endParaRPr lang="cs-CZ" b="1" dirty="0"/>
          </a:p>
        </p:txBody>
      </p:sp>
      <p:pic>
        <p:nvPicPr>
          <p:cNvPr id="6146" name="Picture 2" descr="Norton 360 anti-virus blocks your Peranso installation">
            <a:extLst>
              <a:ext uri="{FF2B5EF4-FFF2-40B4-BE49-F238E27FC236}">
                <a16:creationId xmlns:a16="http://schemas.microsoft.com/office/drawing/2014/main" id="{DC0B8DC2-2969-A172-A720-D0562DC19E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334" y="2087995"/>
            <a:ext cx="10160000" cy="676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503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Windows event viewer</a:t>
            </a:r>
            <a:endParaRPr lang="cs-CZ" b="1" dirty="0"/>
          </a:p>
        </p:txBody>
      </p:sp>
      <p:pic>
        <p:nvPicPr>
          <p:cNvPr id="7170" name="Picture 2" descr="Event Viewer – How to Access the Windows 10 Activity Log">
            <a:extLst>
              <a:ext uri="{FF2B5EF4-FFF2-40B4-BE49-F238E27FC236}">
                <a16:creationId xmlns:a16="http://schemas.microsoft.com/office/drawing/2014/main" id="{BC28A4D9-E8CC-78F6-5ECD-CE455DF0B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3090" y="2245700"/>
            <a:ext cx="12118109" cy="6341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517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cs-CZ" sz="360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550F50-942D-4F3C-B112-3FEDF69C4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Intro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E6BB55E-E7F0-442F-9434-CD6C4B3F6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3" y="2383601"/>
            <a:ext cx="14020800" cy="59291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cs-CZ" sz="4400" dirty="0"/>
          </a:p>
          <a:p>
            <a:pPr marL="0" indent="0" algn="ctr">
              <a:buNone/>
            </a:pPr>
            <a:r>
              <a:rPr lang="cs-CZ" sz="4400" dirty="0" err="1"/>
              <a:t>Cyber</a:t>
            </a:r>
            <a:r>
              <a:rPr lang="cs-CZ" sz="4400" dirty="0"/>
              <a:t> </a:t>
            </a:r>
            <a:r>
              <a:rPr lang="cs-CZ" sz="4400" dirty="0" err="1"/>
              <a:t>forensics</a:t>
            </a:r>
            <a:r>
              <a:rPr lang="cs-CZ" sz="4400" dirty="0"/>
              <a:t> </a:t>
            </a:r>
            <a:r>
              <a:rPr lang="cs-CZ" sz="4400" dirty="0" err="1"/>
              <a:t>is</a:t>
            </a:r>
            <a:r>
              <a:rPr lang="cs-CZ" sz="4400" dirty="0"/>
              <a:t> a </a:t>
            </a:r>
            <a:r>
              <a:rPr lang="cs-CZ" sz="4400" b="1" u="sng" dirty="0" err="1"/>
              <a:t>process</a:t>
            </a:r>
            <a:r>
              <a:rPr lang="cs-CZ" sz="4400" dirty="0"/>
              <a:t> </a:t>
            </a:r>
            <a:r>
              <a:rPr lang="cs-CZ" sz="4400" dirty="0" err="1"/>
              <a:t>of</a:t>
            </a:r>
            <a:r>
              <a:rPr lang="cs-CZ" sz="4400" dirty="0"/>
              <a:t> </a:t>
            </a:r>
            <a:r>
              <a:rPr lang="cs-CZ" sz="4400" dirty="0" err="1"/>
              <a:t>extracting</a:t>
            </a:r>
            <a:r>
              <a:rPr lang="cs-CZ" sz="4400" dirty="0"/>
              <a:t> data as </a:t>
            </a:r>
            <a:r>
              <a:rPr lang="cs-CZ" sz="4400" dirty="0" err="1"/>
              <a:t>proof</a:t>
            </a:r>
            <a:r>
              <a:rPr lang="cs-CZ" sz="4400" dirty="0"/>
              <a:t> </a:t>
            </a:r>
            <a:r>
              <a:rPr lang="cs-CZ" sz="4400" dirty="0" err="1"/>
              <a:t>for</a:t>
            </a:r>
            <a:r>
              <a:rPr lang="cs-CZ" sz="4400" dirty="0"/>
              <a:t> a </a:t>
            </a:r>
            <a:r>
              <a:rPr lang="cs-CZ" sz="4400" dirty="0" err="1"/>
              <a:t>crime</a:t>
            </a:r>
            <a:r>
              <a:rPr lang="cs-CZ" sz="4400" dirty="0"/>
              <a:t> (</a:t>
            </a:r>
            <a:r>
              <a:rPr lang="cs-CZ" sz="4400" dirty="0" err="1"/>
              <a:t>that</a:t>
            </a:r>
            <a:r>
              <a:rPr lang="cs-CZ" sz="4400" dirty="0"/>
              <a:t> </a:t>
            </a:r>
            <a:r>
              <a:rPr lang="cs-CZ" sz="4400" dirty="0" err="1"/>
              <a:t>involves</a:t>
            </a:r>
            <a:r>
              <a:rPr lang="cs-CZ" sz="4400" dirty="0"/>
              <a:t> </a:t>
            </a:r>
            <a:r>
              <a:rPr lang="cs-CZ" sz="4400" dirty="0" err="1"/>
              <a:t>electronic</a:t>
            </a:r>
            <a:r>
              <a:rPr lang="cs-CZ" sz="4400" dirty="0"/>
              <a:t> </a:t>
            </a:r>
            <a:r>
              <a:rPr lang="cs-CZ" sz="4400" dirty="0" err="1"/>
              <a:t>devices</a:t>
            </a:r>
            <a:r>
              <a:rPr lang="cs-CZ" sz="4400" dirty="0"/>
              <a:t>) </a:t>
            </a:r>
            <a:r>
              <a:rPr lang="cs-CZ" sz="4400" dirty="0" err="1"/>
              <a:t>while</a:t>
            </a:r>
            <a:r>
              <a:rPr lang="cs-CZ" sz="4400" dirty="0"/>
              <a:t> </a:t>
            </a:r>
            <a:r>
              <a:rPr lang="cs-CZ" sz="4400" dirty="0" err="1"/>
              <a:t>following</a:t>
            </a:r>
            <a:r>
              <a:rPr lang="cs-CZ" sz="4400" dirty="0"/>
              <a:t> proper </a:t>
            </a:r>
            <a:r>
              <a:rPr lang="cs-CZ" sz="4400" dirty="0" err="1"/>
              <a:t>investigation</a:t>
            </a:r>
            <a:r>
              <a:rPr lang="cs-CZ" sz="4400" dirty="0"/>
              <a:t> </a:t>
            </a:r>
            <a:r>
              <a:rPr lang="cs-CZ" sz="4400" dirty="0" err="1"/>
              <a:t>rules</a:t>
            </a:r>
            <a:r>
              <a:rPr lang="cs-CZ" sz="4400" dirty="0"/>
              <a:t> to </a:t>
            </a:r>
            <a:r>
              <a:rPr lang="cs-CZ" sz="4400" dirty="0" err="1"/>
              <a:t>nab</a:t>
            </a:r>
            <a:r>
              <a:rPr lang="cs-CZ" sz="4400" dirty="0"/>
              <a:t> </a:t>
            </a:r>
            <a:r>
              <a:rPr lang="cs-CZ" sz="4400" dirty="0" err="1"/>
              <a:t>the</a:t>
            </a:r>
            <a:r>
              <a:rPr lang="cs-CZ" sz="4400" dirty="0"/>
              <a:t> </a:t>
            </a:r>
            <a:r>
              <a:rPr lang="cs-CZ" sz="4400" dirty="0" err="1"/>
              <a:t>culprit</a:t>
            </a:r>
            <a:r>
              <a:rPr lang="cs-CZ" sz="4400" dirty="0"/>
              <a:t> by </a:t>
            </a:r>
            <a:r>
              <a:rPr lang="cs-CZ" sz="4400" dirty="0" err="1"/>
              <a:t>presenting</a:t>
            </a:r>
            <a:r>
              <a:rPr lang="cs-CZ" sz="4400" dirty="0"/>
              <a:t> </a:t>
            </a:r>
            <a:r>
              <a:rPr lang="cs-CZ" sz="4400" dirty="0" err="1"/>
              <a:t>the</a:t>
            </a:r>
            <a:r>
              <a:rPr lang="cs-CZ" sz="4400" dirty="0"/>
              <a:t> evidence to </a:t>
            </a:r>
            <a:r>
              <a:rPr lang="cs-CZ" sz="4400" dirty="0" err="1"/>
              <a:t>the</a:t>
            </a:r>
            <a:r>
              <a:rPr lang="cs-CZ" sz="4400" dirty="0"/>
              <a:t> </a:t>
            </a:r>
            <a:r>
              <a:rPr lang="cs-CZ" sz="4400" dirty="0" err="1"/>
              <a:t>court</a:t>
            </a:r>
            <a:r>
              <a:rPr lang="cs-CZ" sz="4400" dirty="0"/>
              <a:t>. </a:t>
            </a:r>
            <a:r>
              <a:rPr lang="cs-CZ" sz="4400" dirty="0" err="1"/>
              <a:t>Cyber</a:t>
            </a:r>
            <a:r>
              <a:rPr lang="cs-CZ" sz="4400" dirty="0"/>
              <a:t> </a:t>
            </a:r>
            <a:r>
              <a:rPr lang="cs-CZ" sz="4400" dirty="0" err="1"/>
              <a:t>forensics</a:t>
            </a:r>
            <a:r>
              <a:rPr lang="cs-CZ" sz="4400" dirty="0"/>
              <a:t> </a:t>
            </a:r>
            <a:r>
              <a:rPr lang="cs-CZ" sz="4400" dirty="0" err="1"/>
              <a:t>is</a:t>
            </a:r>
            <a:r>
              <a:rPr lang="cs-CZ" sz="4400" dirty="0"/>
              <a:t> </a:t>
            </a:r>
            <a:r>
              <a:rPr lang="cs-CZ" sz="4400" dirty="0" err="1"/>
              <a:t>also</a:t>
            </a:r>
            <a:r>
              <a:rPr lang="cs-CZ" sz="4400" dirty="0"/>
              <a:t> </a:t>
            </a:r>
            <a:r>
              <a:rPr lang="cs-CZ" sz="4400" dirty="0" err="1"/>
              <a:t>known</a:t>
            </a:r>
            <a:r>
              <a:rPr lang="cs-CZ" sz="4400" dirty="0"/>
              <a:t> as </a:t>
            </a:r>
            <a:r>
              <a:rPr lang="cs-CZ" sz="4400" dirty="0" err="1"/>
              <a:t>computer</a:t>
            </a:r>
            <a:r>
              <a:rPr lang="cs-CZ" sz="4400" dirty="0"/>
              <a:t> </a:t>
            </a:r>
            <a:r>
              <a:rPr lang="cs-CZ" sz="4400" dirty="0" err="1"/>
              <a:t>forensics</a:t>
            </a:r>
            <a:r>
              <a:rPr lang="cs-CZ" sz="4400" dirty="0"/>
              <a:t>. </a:t>
            </a:r>
            <a:r>
              <a:rPr lang="cs-CZ" sz="4400" dirty="0" err="1"/>
              <a:t>The</a:t>
            </a:r>
            <a:r>
              <a:rPr lang="cs-CZ" sz="4400" dirty="0"/>
              <a:t> </a:t>
            </a:r>
            <a:r>
              <a:rPr lang="cs-CZ" sz="4400" dirty="0" err="1"/>
              <a:t>main</a:t>
            </a:r>
            <a:r>
              <a:rPr lang="cs-CZ" sz="4400" dirty="0"/>
              <a:t> </a:t>
            </a:r>
            <a:r>
              <a:rPr lang="cs-CZ" sz="4400" dirty="0" err="1"/>
              <a:t>aim</a:t>
            </a:r>
            <a:r>
              <a:rPr lang="cs-CZ" sz="4400" dirty="0"/>
              <a:t> </a:t>
            </a:r>
            <a:r>
              <a:rPr lang="cs-CZ" sz="4400" dirty="0" err="1"/>
              <a:t>of</a:t>
            </a:r>
            <a:r>
              <a:rPr lang="cs-CZ" sz="4400" dirty="0"/>
              <a:t> </a:t>
            </a:r>
            <a:r>
              <a:rPr lang="cs-CZ" sz="4400" dirty="0" err="1"/>
              <a:t>cyber</a:t>
            </a:r>
            <a:r>
              <a:rPr lang="cs-CZ" sz="4400" dirty="0"/>
              <a:t> </a:t>
            </a:r>
            <a:r>
              <a:rPr lang="cs-CZ" sz="4400" dirty="0" err="1"/>
              <a:t>forensics</a:t>
            </a:r>
            <a:r>
              <a:rPr lang="cs-CZ" sz="4400" dirty="0"/>
              <a:t> </a:t>
            </a:r>
            <a:r>
              <a:rPr lang="cs-CZ" sz="4400" dirty="0" err="1"/>
              <a:t>is</a:t>
            </a:r>
            <a:r>
              <a:rPr lang="cs-CZ" sz="4400" dirty="0"/>
              <a:t> to </a:t>
            </a:r>
            <a:r>
              <a:rPr lang="cs-CZ" sz="4400" dirty="0" err="1"/>
              <a:t>maintain</a:t>
            </a:r>
            <a:r>
              <a:rPr lang="cs-CZ" sz="4400" dirty="0"/>
              <a:t> </a:t>
            </a:r>
            <a:r>
              <a:rPr lang="cs-CZ" sz="4400" dirty="0" err="1"/>
              <a:t>the</a:t>
            </a:r>
            <a:r>
              <a:rPr lang="cs-CZ" sz="4400" dirty="0"/>
              <a:t> </a:t>
            </a:r>
            <a:r>
              <a:rPr lang="cs-CZ" sz="4400" dirty="0" err="1"/>
              <a:t>thread</a:t>
            </a:r>
            <a:r>
              <a:rPr lang="cs-CZ" sz="4400" dirty="0"/>
              <a:t> </a:t>
            </a:r>
            <a:r>
              <a:rPr lang="cs-CZ" sz="4400" dirty="0" err="1"/>
              <a:t>of</a:t>
            </a:r>
            <a:r>
              <a:rPr lang="cs-CZ" sz="4400" dirty="0"/>
              <a:t> evidence and </a:t>
            </a:r>
            <a:r>
              <a:rPr lang="cs-CZ" sz="4400" dirty="0" err="1"/>
              <a:t>documentation</a:t>
            </a:r>
            <a:r>
              <a:rPr lang="cs-CZ" sz="4400" dirty="0"/>
              <a:t> to </a:t>
            </a:r>
            <a:r>
              <a:rPr lang="cs-CZ" sz="4400" dirty="0" err="1"/>
              <a:t>find</a:t>
            </a:r>
            <a:r>
              <a:rPr lang="cs-CZ" sz="4400" dirty="0"/>
              <a:t> out </a:t>
            </a:r>
            <a:r>
              <a:rPr lang="cs-CZ" sz="4400" dirty="0" err="1"/>
              <a:t>who</a:t>
            </a:r>
            <a:r>
              <a:rPr lang="cs-CZ" sz="4400" dirty="0"/>
              <a:t> </a:t>
            </a:r>
            <a:r>
              <a:rPr lang="cs-CZ" sz="4400" dirty="0" err="1"/>
              <a:t>did</a:t>
            </a:r>
            <a:r>
              <a:rPr lang="cs-CZ" sz="4400" dirty="0"/>
              <a:t> </a:t>
            </a:r>
            <a:r>
              <a:rPr lang="cs-CZ" sz="4400" dirty="0" err="1"/>
              <a:t>the</a:t>
            </a:r>
            <a:r>
              <a:rPr lang="cs-CZ" sz="4400" dirty="0"/>
              <a:t> </a:t>
            </a:r>
            <a:r>
              <a:rPr lang="cs-CZ" sz="4400" dirty="0" err="1"/>
              <a:t>crime</a:t>
            </a:r>
            <a:r>
              <a:rPr lang="cs-CZ" sz="4400" dirty="0"/>
              <a:t> </a:t>
            </a:r>
            <a:r>
              <a:rPr lang="cs-CZ" sz="4400" dirty="0" err="1"/>
              <a:t>digitally</a:t>
            </a:r>
            <a:r>
              <a:rPr lang="cs-CZ" sz="4400" dirty="0"/>
              <a:t>. </a:t>
            </a:r>
            <a:endParaRPr lang="cs-CZ" sz="4800" b="1" u="sng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C445FA-4F07-47E3-BF28-90DA3208CD58}"/>
              </a:ext>
            </a:extLst>
          </p:cNvPr>
          <p:cNvSpPr txBox="1">
            <a:spLocks/>
          </p:cNvSpPr>
          <p:nvPr/>
        </p:nvSpPr>
        <p:spPr>
          <a:xfrm>
            <a:off x="14702765" y="67312"/>
            <a:ext cx="1550504" cy="777648"/>
          </a:xfrm>
          <a:prstGeom prst="rect">
            <a:avLst/>
          </a:prstGeom>
        </p:spPr>
        <p:txBody>
          <a:bodyPr vert="horz" lIns="121920" tIns="60961" rIns="121920" bIns="6096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1219170"/>
            <a:endParaRPr lang="cs-CZ" sz="2667" b="1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63812" y="2465848"/>
            <a:ext cx="528033" cy="231819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A1CE55-B7BA-E8F4-D47F-83B05D2D3EF7}"/>
              </a:ext>
            </a:extLst>
          </p:cNvPr>
          <p:cNvSpPr txBox="1"/>
          <p:nvPr/>
        </p:nvSpPr>
        <p:spPr>
          <a:xfrm>
            <a:off x="200733" y="831467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DNS</a:t>
            </a:r>
          </a:p>
        </p:txBody>
      </p:sp>
    </p:spTree>
    <p:extLst>
      <p:ext uri="{BB962C8B-B14F-4D97-AF65-F5344CB8AC3E}">
        <p14:creationId xmlns:p14="http://schemas.microsoft.com/office/powerpoint/2010/main" val="34451389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Virtualization tools</a:t>
            </a:r>
            <a:endParaRPr lang="cs-CZ" b="1" dirty="0"/>
          </a:p>
        </p:txBody>
      </p:sp>
      <p:pic>
        <p:nvPicPr>
          <p:cNvPr id="8194" name="Picture 2" descr="Graphical User Interface - Proxmox VE">
            <a:extLst>
              <a:ext uri="{FF2B5EF4-FFF2-40B4-BE49-F238E27FC236}">
                <a16:creationId xmlns:a16="http://schemas.microsoft.com/office/drawing/2014/main" id="{27BC5D79-EFBB-0B50-743D-704D3EA92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7382" y="1955892"/>
            <a:ext cx="10755168" cy="6883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06098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Logmanager</a:t>
            </a:r>
            <a:r>
              <a:rPr lang="en-US" b="1" dirty="0"/>
              <a:t> (of any sort) </a:t>
            </a:r>
            <a:endParaRPr lang="cs-CZ" b="1" dirty="0"/>
          </a:p>
        </p:txBody>
      </p:sp>
      <p:pic>
        <p:nvPicPr>
          <p:cNvPr id="9218" name="Picture 2" descr="Graylog Getting Started | Websoft9">
            <a:extLst>
              <a:ext uri="{FF2B5EF4-FFF2-40B4-BE49-F238E27FC236}">
                <a16:creationId xmlns:a16="http://schemas.microsoft.com/office/drawing/2014/main" id="{F41544DA-9263-ADB2-2852-8C3FCE29F1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4364" y="2143634"/>
            <a:ext cx="10816359" cy="6695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5450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Firewalls / switch management consoles</a:t>
            </a:r>
            <a:endParaRPr lang="cs-CZ" b="1" dirty="0"/>
          </a:p>
        </p:txBody>
      </p:sp>
      <p:pic>
        <p:nvPicPr>
          <p:cNvPr id="10242" name="Picture 2" descr="FortiManager 5.6: Centralized Control for Today's Networks">
            <a:extLst>
              <a:ext uri="{FF2B5EF4-FFF2-40B4-BE49-F238E27FC236}">
                <a16:creationId xmlns:a16="http://schemas.microsoft.com/office/drawing/2014/main" id="{AC10C7BB-B18C-F164-F2C2-A525754C0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0690" y="2032851"/>
            <a:ext cx="12390582" cy="6969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4078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Elastic search</a:t>
            </a:r>
            <a:endParaRPr lang="cs-CZ" b="1" dirty="0"/>
          </a:p>
        </p:txBody>
      </p:sp>
      <p:pic>
        <p:nvPicPr>
          <p:cNvPr id="4098" name="Picture 2" descr="Management GUI for Elasticsearch - DEV Community">
            <a:extLst>
              <a:ext uri="{FF2B5EF4-FFF2-40B4-BE49-F238E27FC236}">
                <a16:creationId xmlns:a16="http://schemas.microsoft.com/office/drawing/2014/main" id="{A0E194A0-3395-8548-F53D-794A859C38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8654" y="2052205"/>
            <a:ext cx="11176000" cy="659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11565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Virus total</a:t>
            </a:r>
            <a:endParaRPr lang="cs-CZ" b="1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2202874" y="4506222"/>
            <a:ext cx="12059672" cy="751369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>
                <a:hlinkClick r:id="rId3"/>
              </a:rPr>
              <a:t>https://www.virustotal.com/gui/home/upload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762550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FTK Imager</a:t>
            </a:r>
            <a:endParaRPr lang="cs-CZ" b="1" dirty="0"/>
          </a:p>
        </p:txBody>
      </p:sp>
      <p:pic>
        <p:nvPicPr>
          <p:cNvPr id="3074" name="Picture 2" descr="Adding Evidence Items with FTK Imager – eDiscovery Best Practices -  CloudNine">
            <a:extLst>
              <a:ext uri="{FF2B5EF4-FFF2-40B4-BE49-F238E27FC236}">
                <a16:creationId xmlns:a16="http://schemas.microsoft.com/office/drawing/2014/main" id="{757D120A-7D17-D3A3-9BDC-2C5A79BC27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144" y="2156947"/>
            <a:ext cx="11453091" cy="6744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48184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/>
              <a:t>HxD</a:t>
            </a:r>
            <a:r>
              <a:rPr lang="en-US" b="1" dirty="0"/>
              <a:t> tool</a:t>
            </a:r>
            <a:endParaRPr lang="cs-CZ" b="1" dirty="0"/>
          </a:p>
        </p:txBody>
      </p:sp>
      <p:pic>
        <p:nvPicPr>
          <p:cNvPr id="2050" name="Picture 2" descr="Download HxD Hex Editor">
            <a:extLst>
              <a:ext uri="{FF2B5EF4-FFF2-40B4-BE49-F238E27FC236}">
                <a16:creationId xmlns:a16="http://schemas.microsoft.com/office/drawing/2014/main" id="{460F4D1A-8C12-E68D-0E56-FBF543313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9854" y="2159943"/>
            <a:ext cx="12664209" cy="6819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8947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Others</a:t>
            </a:r>
            <a:endParaRPr lang="cs-CZ" b="1" dirty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1316183" y="2249421"/>
            <a:ext cx="12461454" cy="4645157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/>
              <a:t>- Nmap</a:t>
            </a:r>
          </a:p>
          <a:p>
            <a:pPr algn="l"/>
            <a:r>
              <a:rPr lang="en-US" sz="3200" dirty="0"/>
              <a:t>- </a:t>
            </a:r>
            <a:r>
              <a:rPr lang="en-US" sz="3200" dirty="0" err="1"/>
              <a:t>Bloodhnound</a:t>
            </a:r>
            <a:endParaRPr lang="en-US" sz="3200" dirty="0"/>
          </a:p>
          <a:p>
            <a:pPr algn="l"/>
            <a:r>
              <a:rPr lang="en-US" sz="3200" dirty="0"/>
              <a:t>- </a:t>
            </a:r>
            <a:r>
              <a:rPr lang="en-US" sz="3200" dirty="0" err="1"/>
              <a:t>Masscan</a:t>
            </a:r>
            <a:endParaRPr lang="en-US" sz="3200" dirty="0"/>
          </a:p>
          <a:p>
            <a:pPr algn="l"/>
            <a:r>
              <a:rPr lang="en-US" sz="3200" dirty="0"/>
              <a:t>- Network probes</a:t>
            </a:r>
          </a:p>
          <a:p>
            <a:pPr algn="l"/>
            <a:r>
              <a:rPr lang="en-US" sz="3200" dirty="0"/>
              <a:t>- Cloud orchestrators</a:t>
            </a:r>
          </a:p>
          <a:p>
            <a:pPr algn="l"/>
            <a:r>
              <a:rPr lang="en-US" sz="3200" dirty="0"/>
              <a:t>- Reporting tools</a:t>
            </a:r>
          </a:p>
          <a:p>
            <a:pPr algn="l"/>
            <a:r>
              <a:rPr lang="en-US" sz="3200" dirty="0"/>
              <a:t>Etc.</a:t>
            </a:r>
          </a:p>
          <a:p>
            <a:pPr algn="l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872222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Break 20 min</a:t>
            </a:r>
            <a:endParaRPr lang="cs-CZ" b="1" dirty="0"/>
          </a:p>
        </p:txBody>
      </p:sp>
      <p:pic>
        <p:nvPicPr>
          <p:cNvPr id="1026" name="Picture 2" descr="Breaks GIFs - Get the best gif on GIFER">
            <a:extLst>
              <a:ext uri="{FF2B5EF4-FFF2-40B4-BE49-F238E27FC236}">
                <a16:creationId xmlns:a16="http://schemas.microsoft.com/office/drawing/2014/main" id="{8587A13B-5EB2-CF74-1CED-CF7C93AE1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7676" y="2599450"/>
            <a:ext cx="7595689" cy="5696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75580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Extract memory dump and stuff (Ping and Jpeg)</a:t>
            </a:r>
            <a:endParaRPr lang="cs-CZ" b="1" dirty="0"/>
          </a:p>
        </p:txBody>
      </p:sp>
      <p:pic>
        <p:nvPicPr>
          <p:cNvPr id="3" name="Picture 2" descr="Download HxD Hex Editor">
            <a:extLst>
              <a:ext uri="{FF2B5EF4-FFF2-40B4-BE49-F238E27FC236}">
                <a16:creationId xmlns:a16="http://schemas.microsoft.com/office/drawing/2014/main" id="{4980B0ED-C44E-CF01-093D-181D1BE8A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1033" y="2566609"/>
            <a:ext cx="8049491" cy="4334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Adding Evidence Items with FTK Imager – eDiscovery Best Practices -  CloudNine">
            <a:extLst>
              <a:ext uri="{FF2B5EF4-FFF2-40B4-BE49-F238E27FC236}">
                <a16:creationId xmlns:a16="http://schemas.microsoft.com/office/drawing/2014/main" id="{0AC1C3A9-3576-79D2-3E51-A9F751769A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3215" y="4221274"/>
            <a:ext cx="7360202" cy="4334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5408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cs-CZ" sz="360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550F50-942D-4F3C-B112-3FEDF69C4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Intro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E6BB55E-E7F0-442F-9434-CD6C4B3F6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3" y="2383601"/>
            <a:ext cx="14020800" cy="59291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GB" sz="4400" dirty="0"/>
          </a:p>
          <a:p>
            <a:pPr marL="0" indent="0" algn="ctr">
              <a:buNone/>
            </a:pPr>
            <a:r>
              <a:rPr lang="en-GB" sz="4400" dirty="0"/>
              <a:t>To find out WTF happened. </a:t>
            </a:r>
          </a:p>
          <a:p>
            <a:pPr marL="0" indent="0" algn="ctr">
              <a:buNone/>
            </a:pPr>
            <a:r>
              <a:rPr lang="en-GB" sz="4400" dirty="0"/>
              <a:t>To propose fix and long-term remediation and spend minimum time on the job.</a:t>
            </a:r>
          </a:p>
          <a:p>
            <a:pPr marL="0" indent="0" algn="ctr">
              <a:buNone/>
            </a:pPr>
            <a:r>
              <a:rPr lang="en-GB" sz="4400" dirty="0"/>
              <a:t>To deliver the report which usually is hard to </a:t>
            </a:r>
            <a:r>
              <a:rPr lang="en-GB" sz="4400" dirty="0" err="1"/>
              <a:t>understnand</a:t>
            </a:r>
            <a:r>
              <a:rPr lang="en-GB" sz="4400" dirty="0"/>
              <a:t> for the management. </a:t>
            </a:r>
          </a:p>
          <a:p>
            <a:pPr marL="0" indent="0" algn="ctr">
              <a:buNone/>
            </a:pPr>
            <a:r>
              <a:rPr lang="en-GB" sz="4400" dirty="0"/>
              <a:t>Ideally do not disturb authorities if not necessary.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C445FA-4F07-47E3-BF28-90DA3208CD58}"/>
              </a:ext>
            </a:extLst>
          </p:cNvPr>
          <p:cNvSpPr txBox="1">
            <a:spLocks/>
          </p:cNvSpPr>
          <p:nvPr/>
        </p:nvSpPr>
        <p:spPr>
          <a:xfrm>
            <a:off x="14702765" y="67312"/>
            <a:ext cx="1550504" cy="777648"/>
          </a:xfrm>
          <a:prstGeom prst="rect">
            <a:avLst/>
          </a:prstGeom>
        </p:spPr>
        <p:txBody>
          <a:bodyPr vert="horz" lIns="121920" tIns="60961" rIns="121920" bIns="6096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1219170"/>
            <a:endParaRPr lang="cs-CZ" sz="2667" b="1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63812" y="2465848"/>
            <a:ext cx="528033" cy="231819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A1CE55-B7BA-E8F4-D47F-83B05D2D3EF7}"/>
              </a:ext>
            </a:extLst>
          </p:cNvPr>
          <p:cNvSpPr txBox="1"/>
          <p:nvPr/>
        </p:nvSpPr>
        <p:spPr>
          <a:xfrm>
            <a:off x="200733" y="831467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DNS</a:t>
            </a:r>
          </a:p>
        </p:txBody>
      </p:sp>
    </p:spTree>
    <p:extLst>
      <p:ext uri="{BB962C8B-B14F-4D97-AF65-F5344CB8AC3E}">
        <p14:creationId xmlns:p14="http://schemas.microsoft.com/office/powerpoint/2010/main" val="32097123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6534920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cs-CZ" sz="360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550F50-942D-4F3C-B112-3FEDF69C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197" y="127592"/>
            <a:ext cx="14047556" cy="1658633"/>
          </a:xfrm>
        </p:spPr>
        <p:txBody>
          <a:bodyPr>
            <a:normAutofit/>
          </a:bodyPr>
          <a:lstStyle/>
          <a:p>
            <a:r>
              <a:rPr lang="cs-CZ" sz="3600" dirty="0" err="1"/>
              <a:t>Contact</a:t>
            </a:r>
            <a:r>
              <a:rPr lang="cs-CZ" sz="3600" dirty="0"/>
              <a:t> </a:t>
            </a:r>
            <a:r>
              <a:rPr lang="cs-CZ" sz="3600" dirty="0" err="1"/>
              <a:t>information</a:t>
            </a:r>
            <a:endParaRPr lang="en-US" sz="3600" dirty="0"/>
          </a:p>
        </p:txBody>
      </p:sp>
      <p:sp>
        <p:nvSpPr>
          <p:cNvPr id="13" name="Rectangle 12"/>
          <p:cNvSpPr/>
          <p:nvPr/>
        </p:nvSpPr>
        <p:spPr>
          <a:xfrm>
            <a:off x="563812" y="2465848"/>
            <a:ext cx="528033" cy="231819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E6BB55E-E7F0-442F-9434-CD6C4B3F6759}"/>
              </a:ext>
            </a:extLst>
          </p:cNvPr>
          <p:cNvSpPr txBox="1">
            <a:spLocks/>
          </p:cNvSpPr>
          <p:nvPr/>
        </p:nvSpPr>
        <p:spPr>
          <a:xfrm>
            <a:off x="1117603" y="2383602"/>
            <a:ext cx="14020800" cy="112145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 marL="243834" indent="-243834" algn="l" defTabSz="1219170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Font typeface="Wingdings 2" pitchFamily="18" charset="2"/>
              <a:buChar char=""/>
              <a:defRPr sz="2667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377" indent="-243834" algn="l" defTabSz="1219170" rtl="0" eaLnBrk="1" latinLnBrk="0" hangingPunct="1">
              <a:lnSpc>
                <a:spcPct val="90000"/>
              </a:lnSpc>
              <a:spcBef>
                <a:spcPts val="333"/>
              </a:spcBef>
              <a:spcAft>
                <a:spcPts val="333"/>
              </a:spcAft>
              <a:buClr>
                <a:schemeClr val="accent1"/>
              </a:buClr>
              <a:buFont typeface="Wingdings 2" pitchFamily="18" charset="2"/>
              <a:buChar char="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523962" indent="-243834" algn="l" defTabSz="1219170" rtl="0" eaLnBrk="1" latinLnBrk="0" hangingPunct="1">
              <a:lnSpc>
                <a:spcPct val="90000"/>
              </a:lnSpc>
              <a:spcBef>
                <a:spcPts val="333"/>
              </a:spcBef>
              <a:spcAft>
                <a:spcPts val="333"/>
              </a:spcAft>
              <a:buClr>
                <a:schemeClr val="accent1"/>
              </a:buClr>
              <a:buFont typeface="Wingdings 2" pitchFamily="18" charset="2"/>
              <a:buChar char=""/>
              <a:defRPr sz="2133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133547" indent="-243834" algn="l" defTabSz="1219170" rtl="0" eaLnBrk="1" latinLnBrk="0" hangingPunct="1">
              <a:lnSpc>
                <a:spcPct val="90000"/>
              </a:lnSpc>
              <a:spcBef>
                <a:spcPts val="333"/>
              </a:spcBef>
              <a:spcAft>
                <a:spcPts val="333"/>
              </a:spcAft>
              <a:buClr>
                <a:schemeClr val="accent1"/>
              </a:buClr>
              <a:buFont typeface="Wingdings 2" pitchFamily="18" charset="2"/>
              <a:buChar char=""/>
              <a:defRPr sz="1867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743131" indent="-243834" algn="l" defTabSz="1219170" rtl="0" eaLnBrk="1" latinLnBrk="0" hangingPunct="1">
              <a:lnSpc>
                <a:spcPct val="90000"/>
              </a:lnSpc>
              <a:spcBef>
                <a:spcPts val="333"/>
              </a:spcBef>
              <a:spcAft>
                <a:spcPts val="333"/>
              </a:spcAft>
              <a:buClr>
                <a:schemeClr val="accent1"/>
              </a:buClr>
              <a:buFont typeface="Wingdings 2" pitchFamily="18" charset="2"/>
              <a:buChar char=""/>
              <a:defRPr sz="1867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lnSpc>
                <a:spcPct val="90000"/>
              </a:lnSpc>
              <a:spcBef>
                <a:spcPts val="333"/>
              </a:spcBef>
              <a:spcAft>
                <a:spcPts val="333"/>
              </a:spcAft>
              <a:buClr>
                <a:schemeClr val="accent1"/>
              </a:buClr>
              <a:buFont typeface="Wingdings 2" pitchFamily="18" charset="2"/>
              <a:buChar char=""/>
              <a:defRPr sz="1867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lnSpc>
                <a:spcPct val="90000"/>
              </a:lnSpc>
              <a:spcBef>
                <a:spcPts val="333"/>
              </a:spcBef>
              <a:spcAft>
                <a:spcPts val="333"/>
              </a:spcAft>
              <a:buClr>
                <a:schemeClr val="accent1"/>
              </a:buClr>
              <a:buFont typeface="Wingdings 2" pitchFamily="18" charset="2"/>
              <a:buChar char=""/>
              <a:defRPr sz="1867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lnSpc>
                <a:spcPct val="90000"/>
              </a:lnSpc>
              <a:spcBef>
                <a:spcPts val="333"/>
              </a:spcBef>
              <a:spcAft>
                <a:spcPts val="333"/>
              </a:spcAft>
              <a:buClr>
                <a:schemeClr val="accent1"/>
              </a:buClr>
              <a:buFont typeface="Wingdings 2" pitchFamily="18" charset="2"/>
              <a:buChar char=""/>
              <a:defRPr sz="1867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lnSpc>
                <a:spcPct val="90000"/>
              </a:lnSpc>
              <a:spcBef>
                <a:spcPts val="333"/>
              </a:spcBef>
              <a:spcAft>
                <a:spcPts val="333"/>
              </a:spcAft>
              <a:buClr>
                <a:schemeClr val="accent1"/>
              </a:buClr>
              <a:buFont typeface="Wingdings 2" pitchFamily="18" charset="2"/>
              <a:buChar char=""/>
              <a:defRPr sz="1867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cs-CZ" sz="2000" b="1" dirty="0"/>
              <a:t>Tomáš </a:t>
            </a:r>
            <a:r>
              <a:rPr lang="cs-CZ" sz="2000" b="1" dirty="0" err="1"/>
              <a:t>Pluhařík</a:t>
            </a:r>
            <a:r>
              <a:rPr lang="cs-CZ" sz="2000" b="1" dirty="0"/>
              <a:t>, </a:t>
            </a:r>
            <a:r>
              <a:rPr lang="cs-CZ" sz="2000" dirty="0"/>
              <a:t>ředitel</a:t>
            </a:r>
          </a:p>
          <a:p>
            <a:pPr marL="0" indent="0">
              <a:buNone/>
            </a:pPr>
            <a:r>
              <a:rPr lang="cs-CZ" sz="2000" dirty="0" err="1"/>
              <a:t>tomas.pluharik@cyweta.com</a:t>
            </a:r>
            <a:r>
              <a:rPr lang="cs-CZ" sz="2000" dirty="0"/>
              <a:t> </a:t>
            </a:r>
          </a:p>
          <a:p>
            <a:pPr marL="0" indent="0">
              <a:buNone/>
            </a:pPr>
            <a:r>
              <a:rPr lang="cs-CZ" sz="2000" dirty="0"/>
              <a:t>+420 775 013 225</a:t>
            </a:r>
          </a:p>
          <a:p>
            <a:pPr marL="0" indent="0">
              <a:buNone/>
            </a:pPr>
            <a:r>
              <a:rPr lang="cs-CZ" sz="2000" dirty="0" err="1"/>
              <a:t>www.cywetadns.com</a:t>
            </a:r>
            <a:endParaRPr lang="cs-CZ" sz="2000" dirty="0"/>
          </a:p>
          <a:p>
            <a:pPr marL="0" indent="0">
              <a:buNone/>
            </a:pPr>
            <a:endParaRPr lang="cs-CZ" sz="2000" dirty="0"/>
          </a:p>
        </p:txBody>
      </p:sp>
      <p:grpSp>
        <p:nvGrpSpPr>
          <p:cNvPr id="9" name="Group 8"/>
          <p:cNvGrpSpPr/>
          <p:nvPr/>
        </p:nvGrpSpPr>
        <p:grpSpPr>
          <a:xfrm>
            <a:off x="11275678" y="6702040"/>
            <a:ext cx="4019634" cy="1724025"/>
            <a:chOff x="11340072" y="3935608"/>
            <a:chExt cx="4019634" cy="172402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340072" y="3935608"/>
              <a:ext cx="1853327" cy="1724025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BC0EC31-B46F-4948-B58A-500681D2F472}"/>
                </a:ext>
              </a:extLst>
            </p:cNvPr>
            <p:cNvSpPr/>
            <p:nvPr/>
          </p:nvSpPr>
          <p:spPr>
            <a:xfrm>
              <a:off x="12956147" y="4797620"/>
              <a:ext cx="2403559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cs-CZ" sz="4400" b="1"/>
                <a:t>CYWETA</a:t>
              </a:r>
              <a:endParaRPr lang="en-US" sz="4400" b="1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1105B98-1D7C-A0C8-1F11-FEF7FBF39509}"/>
              </a:ext>
            </a:extLst>
          </p:cNvPr>
          <p:cNvSpPr txBox="1"/>
          <p:nvPr/>
        </p:nvSpPr>
        <p:spPr>
          <a:xfrm>
            <a:off x="200733" y="831467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DNS</a:t>
            </a:r>
          </a:p>
        </p:txBody>
      </p:sp>
    </p:spTree>
    <p:extLst>
      <p:ext uri="{BB962C8B-B14F-4D97-AF65-F5344CB8AC3E}">
        <p14:creationId xmlns:p14="http://schemas.microsoft.com/office/powerpoint/2010/main" val="3015532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cs-CZ" sz="360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550F50-942D-4F3C-B112-3FEDF69C4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People</a:t>
            </a:r>
            <a:endParaRPr lang="cs-CZ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C445FA-4F07-47E3-BF28-90DA3208CD58}"/>
              </a:ext>
            </a:extLst>
          </p:cNvPr>
          <p:cNvSpPr txBox="1">
            <a:spLocks/>
          </p:cNvSpPr>
          <p:nvPr/>
        </p:nvSpPr>
        <p:spPr>
          <a:xfrm>
            <a:off x="14702765" y="67312"/>
            <a:ext cx="1550504" cy="777648"/>
          </a:xfrm>
          <a:prstGeom prst="rect">
            <a:avLst/>
          </a:prstGeom>
        </p:spPr>
        <p:txBody>
          <a:bodyPr vert="horz" lIns="121920" tIns="60961" rIns="121920" bIns="6096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1219170"/>
            <a:endParaRPr lang="cs-CZ" sz="2667" b="1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63812" y="2465848"/>
            <a:ext cx="528033" cy="231819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A1CE55-B7BA-E8F4-D47F-83B05D2D3EF7}"/>
              </a:ext>
            </a:extLst>
          </p:cNvPr>
          <p:cNvSpPr txBox="1"/>
          <p:nvPr/>
        </p:nvSpPr>
        <p:spPr>
          <a:xfrm>
            <a:off x="200733" y="831467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DNS</a:t>
            </a:r>
          </a:p>
        </p:txBody>
      </p:sp>
      <p:pic>
        <p:nvPicPr>
          <p:cNvPr id="12" name="Content Placeholder 11" descr="A cartoon of a person holding a magnifying glass&#10;&#10;Description automatically generated">
            <a:extLst>
              <a:ext uri="{FF2B5EF4-FFF2-40B4-BE49-F238E27FC236}">
                <a16:creationId xmlns:a16="http://schemas.microsoft.com/office/drawing/2014/main" id="{CC9A44F6-DA3B-2A78-44A0-6F3838BB5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209068" y="2829232"/>
            <a:ext cx="3504551" cy="4945311"/>
          </a:xfrm>
        </p:spPr>
      </p:pic>
      <p:pic>
        <p:nvPicPr>
          <p:cNvPr id="15" name="Picture 14" descr="A person in a server room&#10;&#10;Description automatically generated">
            <a:extLst>
              <a:ext uri="{FF2B5EF4-FFF2-40B4-BE49-F238E27FC236}">
                <a16:creationId xmlns:a16="http://schemas.microsoft.com/office/drawing/2014/main" id="{E7AF4964-7902-F42C-68A5-57A670E72E6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7413" r="24699"/>
          <a:stretch/>
        </p:blipFill>
        <p:spPr>
          <a:xfrm>
            <a:off x="4634871" y="4855299"/>
            <a:ext cx="3295266" cy="3870644"/>
          </a:xfrm>
          <a:prstGeom prst="rect">
            <a:avLst/>
          </a:prstGeom>
        </p:spPr>
      </p:pic>
      <p:pic>
        <p:nvPicPr>
          <p:cNvPr id="22" name="Picture 21" descr="A person in a suit speaking&#10;&#10;Description automatically generated">
            <a:extLst>
              <a:ext uri="{FF2B5EF4-FFF2-40B4-BE49-F238E27FC236}">
                <a16:creationId xmlns:a16="http://schemas.microsoft.com/office/drawing/2014/main" id="{4C203912-E38C-F316-2F89-E6B3DE363465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 l="29343" r="20950"/>
          <a:stretch/>
        </p:blipFill>
        <p:spPr>
          <a:xfrm>
            <a:off x="7752007" y="2406650"/>
            <a:ext cx="3232129" cy="4330700"/>
          </a:xfrm>
          <a:prstGeom prst="rect">
            <a:avLst/>
          </a:prstGeom>
        </p:spPr>
      </p:pic>
      <p:pic>
        <p:nvPicPr>
          <p:cNvPr id="25" name="Picture 24" descr="A person in a hoodie using a computer&#10;&#10;Description automatically generated">
            <a:extLst>
              <a:ext uri="{FF2B5EF4-FFF2-40B4-BE49-F238E27FC236}">
                <a16:creationId xmlns:a16="http://schemas.microsoft.com/office/drawing/2014/main" id="{C8917651-5E1C-522E-42AF-D898F4F839B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9578135" y="5814885"/>
            <a:ext cx="3813106" cy="2872540"/>
          </a:xfrm>
          <a:prstGeom prst="rect">
            <a:avLst/>
          </a:prstGeom>
        </p:spPr>
      </p:pic>
      <p:pic>
        <p:nvPicPr>
          <p:cNvPr id="28" name="Picture 27" descr="A police officer in a uniform&#10;&#10;Description automatically generated">
            <a:extLst>
              <a:ext uri="{FF2B5EF4-FFF2-40B4-BE49-F238E27FC236}">
                <a16:creationId xmlns:a16="http://schemas.microsoft.com/office/drawing/2014/main" id="{1BAD23A6-876B-AC96-703E-E7B43816F103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12632134" y="2459443"/>
            <a:ext cx="3060054" cy="479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27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" imgW="592" imgH="591" progId="TCLayout.ActiveDocument.1">
                  <p:embed/>
                </p:oleObj>
              </mc:Choice>
              <mc:Fallback>
                <p:oleObj name="think-cell Slide" r:id="rId5" imgW="592" imgH="591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cs-CZ" sz="3600">
              <a:latin typeface="Corbel" panose="020B0503020204020204" pitchFamily="34" charset="0"/>
              <a:ea typeface="+mj-ea"/>
              <a:cs typeface="+mj-cs"/>
              <a:sym typeface="Corbel" panose="020B0503020204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550F50-942D-4F3C-B112-3FEDF69C4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People</a:t>
            </a:r>
            <a:endParaRPr lang="cs-CZ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0C445FA-4F07-47E3-BF28-90DA3208CD58}"/>
              </a:ext>
            </a:extLst>
          </p:cNvPr>
          <p:cNvSpPr txBox="1">
            <a:spLocks/>
          </p:cNvSpPr>
          <p:nvPr/>
        </p:nvSpPr>
        <p:spPr>
          <a:xfrm>
            <a:off x="14702765" y="67312"/>
            <a:ext cx="1550504" cy="777648"/>
          </a:xfrm>
          <a:prstGeom prst="rect">
            <a:avLst/>
          </a:prstGeom>
        </p:spPr>
        <p:txBody>
          <a:bodyPr vert="horz" lIns="121920" tIns="60961" rIns="121920" bIns="6096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1219170"/>
            <a:endParaRPr lang="cs-CZ" sz="2667" b="1">
              <a:solidFill>
                <a:schemeClr val="tx1">
                  <a:lumMod val="95000"/>
                  <a:lumOff val="5000"/>
                </a:schemeClr>
              </a:solidFill>
              <a:latin typeface="Calibri Light" panose="020F0302020204030204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63812" y="2465848"/>
            <a:ext cx="528033" cy="231819"/>
          </a:xfrm>
          <a:prstGeom prst="rect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A1CE55-B7BA-E8F4-D47F-83B05D2D3EF7}"/>
              </a:ext>
            </a:extLst>
          </p:cNvPr>
          <p:cNvSpPr txBox="1"/>
          <p:nvPr/>
        </p:nvSpPr>
        <p:spPr>
          <a:xfrm>
            <a:off x="200733" y="831467"/>
            <a:ext cx="627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DNS</a:t>
            </a:r>
          </a:p>
        </p:txBody>
      </p:sp>
      <p:pic>
        <p:nvPicPr>
          <p:cNvPr id="12" name="Content Placeholder 11" descr="A cartoon of a person holding a magnifying glass&#10;&#10;Description automatically generated">
            <a:extLst>
              <a:ext uri="{FF2B5EF4-FFF2-40B4-BE49-F238E27FC236}">
                <a16:creationId xmlns:a16="http://schemas.microsoft.com/office/drawing/2014/main" id="{CC9A44F6-DA3B-2A78-44A0-6F3838BB5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899322" y="2697667"/>
            <a:ext cx="3640023" cy="5136477"/>
          </a:xfrm>
        </p:spPr>
      </p:pic>
      <p:pic>
        <p:nvPicPr>
          <p:cNvPr id="15" name="Picture 14" descr="A person in a server room&#10;&#10;Description automatically generated">
            <a:extLst>
              <a:ext uri="{FF2B5EF4-FFF2-40B4-BE49-F238E27FC236}">
                <a16:creationId xmlns:a16="http://schemas.microsoft.com/office/drawing/2014/main" id="{E7AF4964-7902-F42C-68A5-57A670E72E6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rcRect l="27413" r="24699"/>
          <a:stretch/>
        </p:blipFill>
        <p:spPr>
          <a:xfrm>
            <a:off x="10210801" y="2772902"/>
            <a:ext cx="4244827" cy="498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080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Right approach (CISA approved)</a:t>
            </a:r>
            <a:endParaRPr lang="cs-CZ" b="1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385455" y="2671027"/>
            <a:ext cx="14460277" cy="6345381"/>
          </a:xfrm>
          <a:prstGeom prst="rect">
            <a:avLst/>
          </a:prstGeom>
        </p:spPr>
        <p:txBody>
          <a:bodyPr vert="horz" lIns="121920" tIns="60960" rIns="121920" bIns="6096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/>
              <a:t>Proper process is mixture of serious incident handling and also long term preparation to incident situations. </a:t>
            </a:r>
          </a:p>
          <a:p>
            <a:pPr algn="l"/>
            <a:endParaRPr lang="en-US" sz="3200" b="1" dirty="0"/>
          </a:p>
          <a:p>
            <a:pPr marL="609585" indent="-609585" algn="l">
              <a:buAutoNum type="arabicParenR"/>
            </a:pPr>
            <a:r>
              <a:rPr lang="en-US" sz="3200" b="1" dirty="0"/>
              <a:t>Preparation</a:t>
            </a:r>
          </a:p>
          <a:p>
            <a:pPr marL="609585" indent="-609585" algn="l">
              <a:buAutoNum type="arabicParenR"/>
            </a:pPr>
            <a:r>
              <a:rPr lang="en-US" sz="3200" b="1" dirty="0"/>
              <a:t>Identification</a:t>
            </a:r>
          </a:p>
          <a:p>
            <a:pPr marL="609585" indent="-609585" algn="l">
              <a:buAutoNum type="arabicParenR"/>
            </a:pPr>
            <a:r>
              <a:rPr lang="en-US" sz="3200" b="1" dirty="0"/>
              <a:t>Containment and eradication</a:t>
            </a:r>
          </a:p>
          <a:p>
            <a:pPr marL="609585" indent="-609585" algn="l">
              <a:buAutoNum type="arabicParenR"/>
            </a:pPr>
            <a:r>
              <a:rPr lang="en-US" sz="3200" b="1" dirty="0"/>
              <a:t>Recovery</a:t>
            </a:r>
          </a:p>
          <a:p>
            <a:pPr marL="609585" indent="-609585" algn="l">
              <a:buAutoNum type="arabicParenR"/>
            </a:pPr>
            <a:r>
              <a:rPr lang="en-US" sz="3200" b="1" dirty="0"/>
              <a:t>Lessons learning and sharing</a:t>
            </a:r>
          </a:p>
        </p:txBody>
      </p:sp>
    </p:spTree>
    <p:extLst>
      <p:ext uri="{BB962C8B-B14F-4D97-AF65-F5344CB8AC3E}">
        <p14:creationId xmlns:p14="http://schemas.microsoft.com/office/powerpoint/2010/main" val="1976773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Preparation</a:t>
            </a:r>
            <a:endParaRPr lang="cs-CZ" b="1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385455" y="1925782"/>
            <a:ext cx="6742545" cy="6345381"/>
          </a:xfrm>
          <a:prstGeom prst="rect">
            <a:avLst/>
          </a:prstGeom>
          <a:solidFill>
            <a:schemeClr val="tx1"/>
          </a:solidFill>
        </p:spPr>
        <p:txBody>
          <a:bodyPr vert="horz" lIns="121920" tIns="60960" rIns="121920" bIns="60960" rtlCol="0" anchor="t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solidFill>
                  <a:schemeClr val="bg1"/>
                </a:solidFill>
              </a:rPr>
              <a:t>All activities before incident which should lead to easy handling of the incident. 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Awareness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Policies and procedures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Asset mapping / repo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Threat intel and monitoring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Identification of the baseline of the ecosystem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Communication and subordination for normal and crisis time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Reporting (authorities, contractors, partners, TI) </a:t>
            </a:r>
          </a:p>
          <a:p>
            <a:pPr marL="514350" indent="-514350" algn="l">
              <a:buAutoNum type="arabicParenR"/>
            </a:pP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37F3B0-22FB-4206-E66F-531E5773E90A}"/>
              </a:ext>
            </a:extLst>
          </p:cNvPr>
          <p:cNvSpPr txBox="1">
            <a:spLocks/>
          </p:cNvSpPr>
          <p:nvPr/>
        </p:nvSpPr>
        <p:spPr>
          <a:xfrm>
            <a:off x="8695928" y="1953491"/>
            <a:ext cx="6742545" cy="6345381"/>
          </a:xfrm>
          <a:prstGeom prst="rect">
            <a:avLst/>
          </a:prstGeom>
          <a:solidFill>
            <a:schemeClr val="tx1"/>
          </a:solidFill>
        </p:spPr>
        <p:txBody>
          <a:bodyPr vert="horz" lIns="121920" tIns="60960" rIns="121920" bIns="60960" rtlCol="0" anchor="t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solidFill>
                  <a:schemeClr val="bg1"/>
                </a:solidFill>
              </a:rPr>
              <a:t>Reality: </a:t>
            </a:r>
          </a:p>
          <a:p>
            <a:pPr algn="l"/>
            <a:endParaRPr lang="en-US" sz="3200" b="1" dirty="0">
              <a:solidFill>
                <a:schemeClr val="bg1"/>
              </a:solidFill>
            </a:endParaRP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Awareness in best case on the level of basic </a:t>
            </a:r>
            <a:r>
              <a:rPr lang="en-US" sz="3200" b="1" dirty="0" err="1">
                <a:solidFill>
                  <a:schemeClr val="bg1"/>
                </a:solidFill>
              </a:rPr>
              <a:t>hygieny</a:t>
            </a:r>
            <a:endParaRPr lang="en-US" sz="3200" b="1" dirty="0">
              <a:solidFill>
                <a:schemeClr val="bg1"/>
              </a:solidFill>
            </a:endParaRP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Policies do not serve cyber / forensics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50/50</a:t>
            </a:r>
          </a:p>
          <a:p>
            <a:pPr marL="609585" indent="-609585" algn="l">
              <a:buAutoNum type="arabicParenR"/>
            </a:pPr>
            <a:r>
              <a:rPr lang="en-US" sz="3200" b="1" dirty="0" err="1">
                <a:solidFill>
                  <a:schemeClr val="bg1"/>
                </a:solidFill>
              </a:rPr>
              <a:t>Logmanagement</a:t>
            </a:r>
            <a:r>
              <a:rPr lang="en-US" sz="3200" b="1" dirty="0">
                <a:solidFill>
                  <a:schemeClr val="bg1"/>
                </a:solidFill>
              </a:rPr>
              <a:t> / </a:t>
            </a:r>
            <a:r>
              <a:rPr lang="en-US" sz="3200" b="1" dirty="0" err="1">
                <a:solidFill>
                  <a:schemeClr val="bg1"/>
                </a:solidFill>
              </a:rPr>
              <a:t>disfunctional</a:t>
            </a:r>
            <a:r>
              <a:rPr lang="en-US" sz="3200" b="1" dirty="0">
                <a:solidFill>
                  <a:schemeClr val="bg1"/>
                </a:solidFill>
              </a:rPr>
              <a:t> SOCs, sometimes TI tools however missing personnel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In the head of the </a:t>
            </a:r>
            <a:r>
              <a:rPr lang="en-US" sz="3200" b="1" dirty="0" err="1">
                <a:solidFill>
                  <a:schemeClr val="bg1"/>
                </a:solidFill>
              </a:rPr>
              <a:t>loval</a:t>
            </a:r>
            <a:r>
              <a:rPr lang="en-US" sz="3200" b="1" dirty="0">
                <a:solidFill>
                  <a:schemeClr val="bg1"/>
                </a:solidFill>
              </a:rPr>
              <a:t> cyber manager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Missing (BCM culture very low)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Only legislative need</a:t>
            </a:r>
          </a:p>
        </p:txBody>
      </p:sp>
    </p:spTree>
    <p:extLst>
      <p:ext uri="{BB962C8B-B14F-4D97-AF65-F5344CB8AC3E}">
        <p14:creationId xmlns:p14="http://schemas.microsoft.com/office/powerpoint/2010/main" val="557730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Preparation – missing BCM culture</a:t>
            </a:r>
            <a:endParaRPr lang="cs-CZ" b="1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ACEA9FA-D96F-7A55-39E1-44E4FF53F08B}"/>
              </a:ext>
            </a:extLst>
          </p:cNvPr>
          <p:cNvGrpSpPr/>
          <p:nvPr/>
        </p:nvGrpSpPr>
        <p:grpSpPr>
          <a:xfrm>
            <a:off x="2299257" y="2798618"/>
            <a:ext cx="12372707" cy="6117253"/>
            <a:chOff x="3269075" y="3397827"/>
            <a:chExt cx="8804429" cy="4201862"/>
          </a:xfrm>
        </p:grpSpPr>
        <p:pic>
          <p:nvPicPr>
            <p:cNvPr id="3" name="Picture 4">
              <a:extLst>
                <a:ext uri="{FF2B5EF4-FFF2-40B4-BE49-F238E27FC236}">
                  <a16:creationId xmlns:a16="http://schemas.microsoft.com/office/drawing/2014/main" id="{2C9A9B73-BB2E-CC63-BB8A-02DD61AC9C1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988"/>
            <a:stretch/>
          </p:blipFill>
          <p:spPr bwMode="auto">
            <a:xfrm>
              <a:off x="3269076" y="3397827"/>
              <a:ext cx="8752855" cy="17883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tx1"/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ovéPole 7">
              <a:extLst>
                <a:ext uri="{FF2B5EF4-FFF2-40B4-BE49-F238E27FC236}">
                  <a16:creationId xmlns:a16="http://schemas.microsoft.com/office/drawing/2014/main" id="{A82657CD-68F8-9CAF-85AB-F17640771698}"/>
                </a:ext>
              </a:extLst>
            </p:cNvPr>
            <p:cNvSpPr txBox="1"/>
            <p:nvPr/>
          </p:nvSpPr>
          <p:spPr>
            <a:xfrm>
              <a:off x="9389756" y="5408125"/>
              <a:ext cx="263217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/>
                  </a:solidFill>
                </a:rPr>
                <a:t>Tests: </a:t>
              </a:r>
              <a:br>
                <a:rPr lang="en-US" sz="1600" dirty="0">
                  <a:solidFill>
                    <a:schemeClr val="tx1"/>
                  </a:solidFill>
                </a:rPr>
              </a:br>
              <a:r>
                <a:rPr lang="en-US" sz="1600" b="0" dirty="0">
                  <a:solidFill>
                    <a:schemeClr val="tx1"/>
                  </a:solidFill>
                </a:rPr>
                <a:t>- Group discussion</a:t>
              </a:r>
            </a:p>
            <a:p>
              <a:r>
                <a:rPr lang="en-US" sz="1600" b="0" dirty="0">
                  <a:solidFill>
                    <a:schemeClr val="tx1"/>
                  </a:solidFill>
                </a:rPr>
                <a:t>- Real test in limited scale.</a:t>
              </a:r>
            </a:p>
          </p:txBody>
        </p:sp>
        <p:sp>
          <p:nvSpPr>
            <p:cNvPr id="6" name="TextovéPole 11">
              <a:extLst>
                <a:ext uri="{FF2B5EF4-FFF2-40B4-BE49-F238E27FC236}">
                  <a16:creationId xmlns:a16="http://schemas.microsoft.com/office/drawing/2014/main" id="{695711D6-744B-96E6-9206-1FC35832FB36}"/>
                </a:ext>
              </a:extLst>
            </p:cNvPr>
            <p:cNvSpPr txBox="1"/>
            <p:nvPr/>
          </p:nvSpPr>
          <p:spPr>
            <a:xfrm>
              <a:off x="5645138" y="6239122"/>
              <a:ext cx="1787081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/>
                  </a:solidFill>
                </a:rPr>
                <a:t>RRP: </a:t>
              </a:r>
              <a:br>
                <a:rPr lang="en-US" sz="1600" dirty="0">
                  <a:solidFill>
                    <a:schemeClr val="tx1"/>
                  </a:solidFill>
                </a:rPr>
              </a:br>
              <a:r>
                <a:rPr lang="en-US" sz="1600" b="0" dirty="0">
                  <a:solidFill>
                    <a:schemeClr val="tx1"/>
                  </a:solidFill>
                </a:rPr>
                <a:t>Recovery of resources</a:t>
              </a:r>
              <a:br>
                <a:rPr lang="en-US" sz="1600" b="0" dirty="0">
                  <a:solidFill>
                    <a:schemeClr val="tx1"/>
                  </a:solidFill>
                </a:rPr>
              </a:br>
              <a:r>
                <a:rPr lang="en-US" sz="1600" b="0" dirty="0">
                  <a:solidFill>
                    <a:schemeClr val="tx1"/>
                  </a:solidFill>
                </a:rPr>
                <a:t>(IT, people, building, vendors)</a:t>
              </a:r>
            </a:p>
          </p:txBody>
        </p:sp>
        <p:sp>
          <p:nvSpPr>
            <p:cNvPr id="7" name="TextovéPole 12">
              <a:extLst>
                <a:ext uri="{FF2B5EF4-FFF2-40B4-BE49-F238E27FC236}">
                  <a16:creationId xmlns:a16="http://schemas.microsoft.com/office/drawing/2014/main" id="{918070C4-7AB6-432B-6459-32A4C23D884C}"/>
                </a:ext>
              </a:extLst>
            </p:cNvPr>
            <p:cNvSpPr txBox="1"/>
            <p:nvPr/>
          </p:nvSpPr>
          <p:spPr>
            <a:xfrm>
              <a:off x="3269076" y="5408125"/>
              <a:ext cx="216024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/>
                  </a:solidFill>
                </a:rPr>
                <a:t>BIA: </a:t>
              </a:r>
              <a:br>
                <a:rPr lang="en-US" sz="1600" dirty="0">
                  <a:solidFill>
                    <a:schemeClr val="tx1"/>
                  </a:solidFill>
                </a:rPr>
              </a:br>
              <a:r>
                <a:rPr lang="en-US" sz="1600" b="0" dirty="0">
                  <a:solidFill>
                    <a:schemeClr val="tx1"/>
                  </a:solidFill>
                </a:rPr>
                <a:t>Identification of critical processes and required resources.</a:t>
              </a:r>
            </a:p>
          </p:txBody>
        </p:sp>
        <p:cxnSp>
          <p:nvCxnSpPr>
            <p:cNvPr id="8" name="Přímá spojnice se šipkou 9">
              <a:extLst>
                <a:ext uri="{FF2B5EF4-FFF2-40B4-BE49-F238E27FC236}">
                  <a16:creationId xmlns:a16="http://schemas.microsoft.com/office/drawing/2014/main" id="{7F0F839E-2C33-B882-7D28-D5D4293E17D3}"/>
                </a:ext>
              </a:extLst>
            </p:cNvPr>
            <p:cNvCxnSpPr>
              <a:stCxn id="7" idx="0"/>
            </p:cNvCxnSpPr>
            <p:nvPr/>
          </p:nvCxnSpPr>
          <p:spPr bwMode="auto">
            <a:xfrm flipV="1">
              <a:off x="4349196" y="4976077"/>
              <a:ext cx="0" cy="432048"/>
            </a:xfrm>
            <a:prstGeom prst="straightConnector1">
              <a:avLst/>
            </a:prstGeom>
            <a:noFill/>
            <a:ln>
              <a:noFill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Přímá spojnice se šipkou 14">
              <a:extLst>
                <a:ext uri="{FF2B5EF4-FFF2-40B4-BE49-F238E27FC236}">
                  <a16:creationId xmlns:a16="http://schemas.microsoft.com/office/drawing/2014/main" id="{3223E0DE-FE5D-3630-BC66-DE9D0FC65BFE}"/>
                </a:ext>
              </a:extLst>
            </p:cNvPr>
            <p:cNvCxnSpPr/>
            <p:nvPr/>
          </p:nvCxnSpPr>
          <p:spPr bwMode="auto">
            <a:xfrm flipV="1">
              <a:off x="3845140" y="4976077"/>
              <a:ext cx="216024" cy="576064"/>
            </a:xfrm>
            <a:prstGeom prst="straightConnector1">
              <a:avLst/>
            </a:prstGeom>
            <a:noFill/>
            <a:ln>
              <a:noFill/>
              <a:tailEnd type="arrow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" name="Přímá spojnice se šipkou 16">
              <a:extLst>
                <a:ext uri="{FF2B5EF4-FFF2-40B4-BE49-F238E27FC236}">
                  <a16:creationId xmlns:a16="http://schemas.microsoft.com/office/drawing/2014/main" id="{3BF55B23-8514-9E94-C218-841D96D294EE}"/>
                </a:ext>
              </a:extLst>
            </p:cNvPr>
            <p:cNvCxnSpPr/>
            <p:nvPr/>
          </p:nvCxnSpPr>
          <p:spPr bwMode="auto">
            <a:xfrm flipV="1">
              <a:off x="3845140" y="4255997"/>
              <a:ext cx="648072" cy="1296144"/>
            </a:xfrm>
            <a:prstGeom prst="straightConnector1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Přímá spojnice se šipkou 20">
              <a:extLst>
                <a:ext uri="{FF2B5EF4-FFF2-40B4-BE49-F238E27FC236}">
                  <a16:creationId xmlns:a16="http://schemas.microsoft.com/office/drawing/2014/main" id="{F2D54249-C676-DFC9-CE10-B2B9992A52F2}"/>
                </a:ext>
              </a:extLst>
            </p:cNvPr>
            <p:cNvCxnSpPr>
              <a:stCxn id="19" idx="3"/>
            </p:cNvCxnSpPr>
            <p:nvPr/>
          </p:nvCxnSpPr>
          <p:spPr bwMode="auto">
            <a:xfrm flipV="1">
              <a:off x="5285300" y="4506578"/>
              <a:ext cx="253359" cy="2431392"/>
            </a:xfrm>
            <a:prstGeom prst="straightConnector1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2" name="Přímá spojnice se šipkou 21">
              <a:extLst>
                <a:ext uri="{FF2B5EF4-FFF2-40B4-BE49-F238E27FC236}">
                  <a16:creationId xmlns:a16="http://schemas.microsoft.com/office/drawing/2014/main" id="{7F0CAD9D-8C18-F272-A82D-38810FA8FAB6}"/>
                </a:ext>
              </a:extLst>
            </p:cNvPr>
            <p:cNvCxnSpPr/>
            <p:nvPr/>
          </p:nvCxnSpPr>
          <p:spPr bwMode="auto">
            <a:xfrm flipV="1">
              <a:off x="6416264" y="4506574"/>
              <a:ext cx="287492" cy="1045567"/>
            </a:xfrm>
            <a:prstGeom prst="straightConnector1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Přímá spojnice se šipkou 24">
              <a:extLst>
                <a:ext uri="{FF2B5EF4-FFF2-40B4-BE49-F238E27FC236}">
                  <a16:creationId xmlns:a16="http://schemas.microsoft.com/office/drawing/2014/main" id="{64162828-9506-7793-76C8-CEA195419D3F}"/>
                </a:ext>
              </a:extLst>
            </p:cNvPr>
            <p:cNvCxnSpPr/>
            <p:nvPr/>
          </p:nvCxnSpPr>
          <p:spPr bwMode="auto">
            <a:xfrm flipV="1">
              <a:off x="9389756" y="4830576"/>
              <a:ext cx="0" cy="1818090"/>
            </a:xfrm>
            <a:prstGeom prst="straightConnector1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Přímá spojnice se šipkou 25">
              <a:extLst>
                <a:ext uri="{FF2B5EF4-FFF2-40B4-BE49-F238E27FC236}">
                  <a16:creationId xmlns:a16="http://schemas.microsoft.com/office/drawing/2014/main" id="{7FAFE21C-B0DD-9239-E904-E722918D2B4E}"/>
                </a:ext>
              </a:extLst>
            </p:cNvPr>
            <p:cNvCxnSpPr/>
            <p:nvPr/>
          </p:nvCxnSpPr>
          <p:spPr bwMode="auto">
            <a:xfrm flipH="1" flipV="1">
              <a:off x="10325860" y="4109012"/>
              <a:ext cx="233383" cy="1443129"/>
            </a:xfrm>
            <a:prstGeom prst="straightConnector1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Přímá spojnice se šipkou 26">
              <a:extLst>
                <a:ext uri="{FF2B5EF4-FFF2-40B4-BE49-F238E27FC236}">
                  <a16:creationId xmlns:a16="http://schemas.microsoft.com/office/drawing/2014/main" id="{756F063D-A7EB-8628-68EA-18563E311FA7}"/>
                </a:ext>
              </a:extLst>
            </p:cNvPr>
            <p:cNvCxnSpPr/>
            <p:nvPr/>
          </p:nvCxnSpPr>
          <p:spPr bwMode="auto">
            <a:xfrm flipV="1">
              <a:off x="7157508" y="4506574"/>
              <a:ext cx="0" cy="1964300"/>
            </a:xfrm>
            <a:prstGeom prst="straightConnector1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Přímá spojnice se šipkou 27">
              <a:extLst>
                <a:ext uri="{FF2B5EF4-FFF2-40B4-BE49-F238E27FC236}">
                  <a16:creationId xmlns:a16="http://schemas.microsoft.com/office/drawing/2014/main" id="{7D24A57A-9ACE-B44A-6E53-ACCB59D37BC0}"/>
                </a:ext>
              </a:extLst>
            </p:cNvPr>
            <p:cNvCxnSpPr/>
            <p:nvPr/>
          </p:nvCxnSpPr>
          <p:spPr bwMode="auto">
            <a:xfrm flipV="1">
              <a:off x="8379240" y="4506574"/>
              <a:ext cx="0" cy="901551"/>
            </a:xfrm>
            <a:prstGeom prst="straightConnector1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8" name="TextovéPole 32">
              <a:extLst>
                <a:ext uri="{FF2B5EF4-FFF2-40B4-BE49-F238E27FC236}">
                  <a16:creationId xmlns:a16="http://schemas.microsoft.com/office/drawing/2014/main" id="{A7B1E5CC-3129-56D3-66C2-F4351EE5F2F9}"/>
                </a:ext>
              </a:extLst>
            </p:cNvPr>
            <p:cNvSpPr txBox="1"/>
            <p:nvPr/>
          </p:nvSpPr>
          <p:spPr>
            <a:xfrm>
              <a:off x="5673061" y="5408125"/>
              <a:ext cx="148444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/>
                  </a:solidFill>
                </a:rPr>
                <a:t>BCP: </a:t>
              </a:r>
              <a:br>
                <a:rPr lang="en-US" sz="1600" dirty="0">
                  <a:solidFill>
                    <a:schemeClr val="tx1"/>
                  </a:solidFill>
                </a:rPr>
              </a:br>
              <a:r>
                <a:rPr lang="en-US" sz="1600" b="0" dirty="0">
                  <a:solidFill>
                    <a:schemeClr val="tx1"/>
                  </a:solidFill>
                </a:rPr>
                <a:t>Recovery of services</a:t>
              </a:r>
              <a:r>
                <a:rPr lang="cs-CZ" sz="1600" b="0" dirty="0">
                  <a:solidFill>
                    <a:schemeClr val="tx1"/>
                  </a:solidFill>
                </a:rPr>
                <a:t>.</a:t>
              </a:r>
              <a:endParaRPr lang="en-US" sz="1600" b="0" dirty="0">
                <a:solidFill>
                  <a:schemeClr val="tx1"/>
                </a:solidFill>
              </a:endParaRPr>
            </a:p>
          </p:txBody>
        </p:sp>
        <p:sp>
          <p:nvSpPr>
            <p:cNvPr id="19" name="TextovéPole 33">
              <a:extLst>
                <a:ext uri="{FF2B5EF4-FFF2-40B4-BE49-F238E27FC236}">
                  <a16:creationId xmlns:a16="http://schemas.microsoft.com/office/drawing/2014/main" id="{C4041F99-3DC3-AD57-C4F0-6EF1C785D4C0}"/>
                </a:ext>
              </a:extLst>
            </p:cNvPr>
            <p:cNvSpPr txBox="1"/>
            <p:nvPr/>
          </p:nvSpPr>
          <p:spPr>
            <a:xfrm>
              <a:off x="3269075" y="6522471"/>
              <a:ext cx="201622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/>
                  </a:solidFill>
                </a:rPr>
                <a:t>Tactics:</a:t>
              </a:r>
              <a:br>
                <a:rPr lang="en-US" sz="1600" dirty="0">
                  <a:solidFill>
                    <a:schemeClr val="tx1"/>
                  </a:solidFill>
                </a:rPr>
              </a:br>
              <a:r>
                <a:rPr lang="en-US" sz="1600" b="0" dirty="0">
                  <a:solidFill>
                    <a:schemeClr val="tx1"/>
                  </a:solidFill>
                </a:rPr>
                <a:t>Way of services‘ </a:t>
              </a:r>
            </a:p>
            <a:p>
              <a:r>
                <a:rPr lang="en-US" sz="1600" b="0" dirty="0">
                  <a:solidFill>
                    <a:schemeClr val="tx1"/>
                  </a:solidFill>
                </a:rPr>
                <a:t>recovery.</a:t>
              </a:r>
            </a:p>
          </p:txBody>
        </p:sp>
        <p:sp>
          <p:nvSpPr>
            <p:cNvPr id="20" name="TextovéPole 39">
              <a:extLst>
                <a:ext uri="{FF2B5EF4-FFF2-40B4-BE49-F238E27FC236}">
                  <a16:creationId xmlns:a16="http://schemas.microsoft.com/office/drawing/2014/main" id="{7DF47497-6CE3-A8FE-286F-2BFCD5DCEF50}"/>
                </a:ext>
              </a:extLst>
            </p:cNvPr>
            <p:cNvSpPr txBox="1"/>
            <p:nvPr/>
          </p:nvSpPr>
          <p:spPr>
            <a:xfrm>
              <a:off x="9389756" y="6522471"/>
              <a:ext cx="2683748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/>
                  </a:solidFill>
                </a:rPr>
                <a:t>Exercise: </a:t>
              </a:r>
              <a:br>
                <a:rPr lang="en-US" sz="1600" dirty="0">
                  <a:solidFill>
                    <a:schemeClr val="tx1"/>
                  </a:solidFill>
                </a:rPr>
              </a:br>
              <a:r>
                <a:rPr lang="en-US" sz="1600" b="0" dirty="0">
                  <a:solidFill>
                    <a:schemeClr val="tx1"/>
                  </a:solidFill>
                </a:rPr>
                <a:t>Main test of the whole plan.</a:t>
              </a:r>
              <a:br>
                <a:rPr lang="en-US" sz="1600" b="0" dirty="0">
                  <a:solidFill>
                    <a:schemeClr val="tx1"/>
                  </a:solidFill>
                </a:rPr>
              </a:br>
              <a:r>
                <a:rPr lang="en-US" sz="1600" b="0" dirty="0">
                  <a:solidFill>
                    <a:schemeClr val="tx1"/>
                  </a:solidFill>
                </a:rPr>
                <a:t>1. Loss of Building</a:t>
              </a:r>
            </a:p>
            <a:p>
              <a:r>
                <a:rPr lang="en-US" sz="1600" b="0" dirty="0">
                  <a:solidFill>
                    <a:schemeClr val="tx1"/>
                  </a:solidFill>
                </a:rPr>
                <a:t>2. Loss of IT system</a:t>
              </a:r>
            </a:p>
          </p:txBody>
        </p:sp>
        <p:sp>
          <p:nvSpPr>
            <p:cNvPr id="21" name="TextovéPole 40">
              <a:extLst>
                <a:ext uri="{FF2B5EF4-FFF2-40B4-BE49-F238E27FC236}">
                  <a16:creationId xmlns:a16="http://schemas.microsoft.com/office/drawing/2014/main" id="{BDA6372C-245C-C85D-E18C-717E33F95701}"/>
                </a:ext>
              </a:extLst>
            </p:cNvPr>
            <p:cNvSpPr txBox="1"/>
            <p:nvPr/>
          </p:nvSpPr>
          <p:spPr>
            <a:xfrm>
              <a:off x="7509704" y="5408125"/>
              <a:ext cx="188005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/>
                  </a:solidFill>
                </a:rPr>
                <a:t>Crisis management:</a:t>
              </a:r>
              <a:br>
                <a:rPr lang="en-US" sz="1600" dirty="0">
                  <a:solidFill>
                    <a:schemeClr val="tx1"/>
                  </a:solidFill>
                </a:rPr>
              </a:br>
              <a:r>
                <a:rPr lang="en-US" sz="1600" b="0" dirty="0">
                  <a:solidFill>
                    <a:schemeClr val="tx1"/>
                  </a:solidFill>
                </a:rPr>
                <a:t>Involvement of management during crisis.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4412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Identification</a:t>
            </a:r>
            <a:endParaRPr lang="cs-CZ" b="1" dirty="0"/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1385455" y="1925782"/>
            <a:ext cx="6742545" cy="6345381"/>
          </a:xfrm>
          <a:prstGeom prst="rect">
            <a:avLst/>
          </a:prstGeom>
          <a:solidFill>
            <a:schemeClr val="tx1"/>
          </a:solidFill>
        </p:spPr>
        <p:txBody>
          <a:bodyPr vert="horz" lIns="121920" tIns="60960" rIns="121920" bIns="6096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solidFill>
                  <a:schemeClr val="bg1"/>
                </a:solidFill>
              </a:rPr>
              <a:t>Activities leading to strong identification of the incident.</a:t>
            </a:r>
          </a:p>
          <a:p>
            <a:pPr algn="l"/>
            <a:endParaRPr lang="en-US" sz="3200" b="1" dirty="0">
              <a:solidFill>
                <a:schemeClr val="bg1"/>
              </a:solidFill>
            </a:endParaRP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Declaration of incident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Investigation scope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Collection/preserve of the data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Detection tools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Technical analysis</a:t>
            </a:r>
          </a:p>
          <a:p>
            <a:pPr marL="514350" indent="-514350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Reporting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37F3B0-22FB-4206-E66F-531E5773E90A}"/>
              </a:ext>
            </a:extLst>
          </p:cNvPr>
          <p:cNvSpPr txBox="1">
            <a:spLocks/>
          </p:cNvSpPr>
          <p:nvPr/>
        </p:nvSpPr>
        <p:spPr>
          <a:xfrm>
            <a:off x="8695928" y="1953491"/>
            <a:ext cx="6742545" cy="6345381"/>
          </a:xfrm>
          <a:prstGeom prst="rect">
            <a:avLst/>
          </a:prstGeom>
          <a:solidFill>
            <a:schemeClr val="tx1"/>
          </a:solidFill>
        </p:spPr>
        <p:txBody>
          <a:bodyPr vert="horz" lIns="121920" tIns="60960" rIns="121920" bIns="6096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>
                <a:solidFill>
                  <a:schemeClr val="bg1"/>
                </a:solidFill>
              </a:rPr>
              <a:t>Reality: </a:t>
            </a:r>
          </a:p>
          <a:p>
            <a:pPr algn="l"/>
            <a:endParaRPr lang="en-US" sz="3200" b="1" dirty="0">
              <a:solidFill>
                <a:schemeClr val="bg1"/>
              </a:solidFill>
            </a:endParaRP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Standard incident management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Usually waiting for specialist – very operations driven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Missing or just keeping things as they are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Missing or very low</a:t>
            </a:r>
          </a:p>
          <a:p>
            <a:pPr marL="609585" indent="-609585" algn="l">
              <a:buAutoNum type="arabicParenR"/>
            </a:pPr>
            <a:r>
              <a:rPr lang="en-US" sz="3200" b="1" dirty="0">
                <a:solidFill>
                  <a:schemeClr val="bg1"/>
                </a:solidFill>
              </a:rPr>
              <a:t>Waiting for specialists or very low</a:t>
            </a:r>
          </a:p>
          <a:p>
            <a:pPr marL="609585" indent="-609585" algn="l">
              <a:buAutoNum type="arabicParenR"/>
            </a:pPr>
            <a:endParaRPr 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60448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4162&quot;&gt;&lt;version val=&quot;26944&quot;/&gt;&lt;CPresentation id=&quot;1&quot;&gt;&lt;m_precDefaultNumber&gt;&lt;m_yearfmt&gt;&lt;begin val=&quot;0&quot;/&gt;&lt;end val=&quot;4&quot;/&gt;&lt;/m_yearfmt&gt;&lt;/m_precDefaultNumber&gt;&lt;m_precDefaultPercent&gt;&lt;m_yearfmt&gt;&lt;begin val=&quot;0&quot;/&gt;&lt;end val=&quot;4&quot;/&gt;&lt;/m_yearfmt&gt;&lt;/m_precDefaultPercent&gt;&lt;m_precDefaultDate&gt;&lt;m_bNumberIsYear val=&quot;0&quot;/&gt;&lt;m_strFormatTime&gt;%#m/%#d/%Y&lt;/m_strFormatTime&gt;&lt;m_yearfmt&gt;&lt;begin val=&quot;0&quot;/&gt;&lt;end val=&quot;0&quot;/&gt;&lt;/m_yearfmt&gt;&lt;/m_precDefaultDate&gt;&lt;m_precDefaultYear&gt;&lt;m_bNumberIsYear val=&quot;0&quot;/&gt;&lt;m_strFormatTime&gt;%Y&lt;/m_strFormatTime&gt;&lt;m_yearfmt&gt;&lt;begin val=&quot;0&quot;/&gt;&lt;end val=&quot;0&quot;/&gt;&lt;/m_yearfmt&gt;&lt;/m_precDefaultYear&gt;&lt;m_precDefaultQuarter&gt;&lt;m_bNumberIsYear val=&quot;0&quot;/&gt;&lt;m_strFormatTime&gt;Q%5&lt;/m_strFormatTime&gt;&lt;m_yearfmt&gt;&lt;begin val=&quot;0&quot;/&gt;&lt;end val=&quot;4&quot;/&gt;&lt;/m_yearfmt&gt;&lt;/m_precDefaultQuarter&gt;&lt;m_precDefaultMonth&gt;&lt;m_bNumberIsYear val=&quot;0&quot;/&gt;&lt;m_strFormatTime&gt;%1&lt;/m_strFormatTime&gt;&lt;m_yearfmt&gt;&lt;begin val=&quot;0&quot;/&gt;&lt;end val=&quot;4&quot;/&gt;&lt;/m_yearfmt&gt;&lt;/m_precDefaultMonth&gt;&lt;m_precDefaultWeek&gt;&lt;m_bNumberIsYear val=&quot;0&quot;/&gt;&lt;m_strFormatTime&gt;%d.&lt;/m_strFormatTime&gt;&lt;m_yearfmt&gt;&lt;begin val=&quot;0&quot;/&gt;&lt;end val=&quot;4&quot;/&gt;&lt;/m_yearfmt&gt;&lt;/m_precDefaultWeek&gt;&lt;m_precDefaultDay&gt;&lt;m_bNumberIsYear val=&quot;0&quot;/&gt;&lt;m_strFormatTime&gt;%#d&lt;/m_strFormatTime&gt;&lt;m_yearfmt&gt;&lt;begin val=&quot;0&quot;/&gt;&lt;end val=&quot;4&quot;/&gt;&lt;/m_yearfmt&gt;&lt;/m_precDefaultDay&gt;&lt;m_mruColor&gt;&lt;m_vecMRU length=&quot;0&quot;/&gt;&lt;/m_mruColor&gt;&lt;m_eweekdayFirstOfWeek val=&quot;1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MshG8nbSgK8BiXQipCba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C2OYr94QpyYBNixLjnaPw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zHJ3CD1Qv26WLJwRbF22Q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FMQGy40QqW1q5bH3SAS2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6VlwxaFRTmFMvaI5fG0f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MshG8nbSgK8BiXQipCbaQ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7EtRs_sSyqAf90ZOrHm2g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7EtRs_sSyqAf90ZOrHm2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7EtRs_sSyqAf90ZOrHm2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7EtRs_sSyqAf90ZOrHm2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C2OYr94QpyYBNixLjnaP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i4OdugkRvWz6kY_tIAJn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zHJ3CD1Qv26WLJwRbF22Q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FMQGy40QqW1q5bH3SAS2w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6VlwxaFRTmFMvaI5fG0fQ"/>
</p:tagLst>
</file>

<file path=ppt/theme/theme1.xml><?xml version="1.0" encoding="utf-8"?>
<a:theme xmlns:a="http://schemas.openxmlformats.org/drawingml/2006/main" name="Frame">
  <a:themeElements>
    <a:clrScheme name="Cyweta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000000"/>
      </a:accent1>
      <a:accent2>
        <a:srgbClr val="40BAD2"/>
      </a:accent2>
      <a:accent3>
        <a:srgbClr val="BFBFBF"/>
      </a:accent3>
      <a:accent4>
        <a:srgbClr val="7F7F7F"/>
      </a:accent4>
      <a:accent5>
        <a:srgbClr val="5F5F5F"/>
      </a:accent5>
      <a:accent6>
        <a:srgbClr val="FAB900"/>
      </a:accent6>
      <a:hlink>
        <a:srgbClr val="40BAD2"/>
      </a:hlink>
      <a:folHlink>
        <a:srgbClr val="40BAD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2_Frame">
  <a:themeElements>
    <a:clrScheme name="Cyweta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000000"/>
      </a:accent1>
      <a:accent2>
        <a:srgbClr val="40BAD2"/>
      </a:accent2>
      <a:accent3>
        <a:srgbClr val="BFBFBF"/>
      </a:accent3>
      <a:accent4>
        <a:srgbClr val="7F7F7F"/>
      </a:accent4>
      <a:accent5>
        <a:srgbClr val="5F5F5F"/>
      </a:accent5>
      <a:accent6>
        <a:srgbClr val="FAB900"/>
      </a:accent6>
      <a:hlink>
        <a:srgbClr val="40BAD2"/>
      </a:hlink>
      <a:folHlink>
        <a:srgbClr val="40BAD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C5C58A419624E498A4E05D35C04723F" ma:contentTypeVersion="10" ma:contentTypeDescription="Create a new document." ma:contentTypeScope="" ma:versionID="a3bc8e3e6c878d6abb16cc02a96d5edf">
  <xsd:schema xmlns:xsd="http://www.w3.org/2001/XMLSchema" xmlns:xs="http://www.w3.org/2001/XMLSchema" xmlns:p="http://schemas.microsoft.com/office/2006/metadata/properties" xmlns:ns2="b2476f3f-8df2-4c4c-986a-1675072a950e" xmlns:ns3="e4153bf5-2cb4-4802-89f4-76bbaca38f36" targetNamespace="http://schemas.microsoft.com/office/2006/metadata/properties" ma:root="true" ma:fieldsID="b5611c14f7ddfd720512820979088b8a" ns2:_="" ns3:_="">
    <xsd:import namespace="b2476f3f-8df2-4c4c-986a-1675072a950e"/>
    <xsd:import namespace="e4153bf5-2cb4-4802-89f4-76bbaca38f3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476f3f-8df2-4c4c-986a-1675072a950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153bf5-2cb4-4802-89f4-76bbaca38f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7B62C41-B415-4ADF-9A6A-89C69F0BAB30}">
  <ds:schemaRefs>
    <ds:schemaRef ds:uri="b2476f3f-8df2-4c4c-986a-1675072a950e"/>
    <ds:schemaRef ds:uri="e4153bf5-2cb4-4802-89f4-76bbaca38f36"/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BAF3990-BFEC-4AD6-AA31-3C76B6F36B0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D934CAB-1837-4DF1-9CC4-C7B3FB3AB455}">
  <ds:schemaRefs>
    <ds:schemaRef ds:uri="http://purl.org/dc/dcmitype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e4153bf5-2cb4-4802-89f4-76bbaca38f36"/>
    <ds:schemaRef ds:uri="b2476f3f-8df2-4c4c-986a-1675072a950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24479</TotalTime>
  <Words>774</Words>
  <Application>Microsoft Macintosh PowerPoint</Application>
  <PresentationFormat>Custom</PresentationFormat>
  <Paragraphs>180</Paragraphs>
  <Slides>30</Slides>
  <Notes>28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Calibri Light</vt:lpstr>
      <vt:lpstr>Corbel</vt:lpstr>
      <vt:lpstr>Wingdings 2</vt:lpstr>
      <vt:lpstr>Frame</vt:lpstr>
      <vt:lpstr>2_Frame</vt:lpstr>
      <vt:lpstr>think-cell Slide</vt:lpstr>
      <vt:lpstr>FORENSICS</vt:lpstr>
      <vt:lpstr>Intro</vt:lpstr>
      <vt:lpstr>Intro</vt:lpstr>
      <vt:lpstr>People</vt:lpstr>
      <vt:lpstr>People</vt:lpstr>
      <vt:lpstr>Right approach (CISA approved)</vt:lpstr>
      <vt:lpstr>Preparation</vt:lpstr>
      <vt:lpstr>Preparation – missing BCM culture</vt:lpstr>
      <vt:lpstr>Identification</vt:lpstr>
      <vt:lpstr>Containment and eradication / Recovery</vt:lpstr>
      <vt:lpstr>Preparation – missing BCM culture</vt:lpstr>
      <vt:lpstr>Lessons learning and sharing</vt:lpstr>
      <vt:lpstr>Alternative forensic situations</vt:lpstr>
      <vt:lpstr>Common issues</vt:lpstr>
      <vt:lpstr>Common issues - excercise</vt:lpstr>
      <vt:lpstr>Break 15 min</vt:lpstr>
      <vt:lpstr>Windows processes</vt:lpstr>
      <vt:lpstr>Antivirus console</vt:lpstr>
      <vt:lpstr>Windows event viewer</vt:lpstr>
      <vt:lpstr>Virtualization tools</vt:lpstr>
      <vt:lpstr>Logmanager (of any sort) </vt:lpstr>
      <vt:lpstr>Firewalls / switch management consoles</vt:lpstr>
      <vt:lpstr>Elastic search</vt:lpstr>
      <vt:lpstr>Virus total</vt:lpstr>
      <vt:lpstr>FTK Imager</vt:lpstr>
      <vt:lpstr>HxD tool</vt:lpstr>
      <vt:lpstr>Others</vt:lpstr>
      <vt:lpstr>Break 20 min</vt:lpstr>
      <vt:lpstr>Extract memory dump and stuff (Ping and Jpeg)</vt:lpstr>
      <vt:lpstr>Contact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Tomas Pluharik</dc:creator>
  <cp:lastModifiedBy>Tomas Pluharik</cp:lastModifiedBy>
  <cp:revision>8</cp:revision>
  <dcterms:created xsi:type="dcterms:W3CDTF">2019-01-08T18:25:19Z</dcterms:created>
  <dcterms:modified xsi:type="dcterms:W3CDTF">2023-10-24T04:32:29Z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0x010100CC5C58A419624E498A4E05D35C04723F</vt:lpwstr>
  </property>
</Properties>
</file>

<file path=docProps/thumbnail.jpeg>
</file>